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352" r:id="rId2"/>
    <p:sldId id="351" r:id="rId3"/>
    <p:sldId id="279" r:id="rId4"/>
    <p:sldId id="328" r:id="rId5"/>
    <p:sldId id="358" r:id="rId6"/>
    <p:sldId id="365" r:id="rId7"/>
    <p:sldId id="367" r:id="rId8"/>
    <p:sldId id="353" r:id="rId9"/>
    <p:sldId id="368" r:id="rId10"/>
    <p:sldId id="362" r:id="rId11"/>
    <p:sldId id="369" r:id="rId12"/>
    <p:sldId id="370" r:id="rId13"/>
    <p:sldId id="371" r:id="rId14"/>
    <p:sldId id="372" r:id="rId15"/>
    <p:sldId id="373" r:id="rId16"/>
    <p:sldId id="381" r:id="rId17"/>
    <p:sldId id="374" r:id="rId18"/>
    <p:sldId id="388" r:id="rId19"/>
    <p:sldId id="375" r:id="rId20"/>
    <p:sldId id="380" r:id="rId21"/>
    <p:sldId id="376" r:id="rId22"/>
    <p:sldId id="383" r:id="rId23"/>
    <p:sldId id="384" r:id="rId24"/>
    <p:sldId id="385" r:id="rId25"/>
    <p:sldId id="386" r:id="rId26"/>
    <p:sldId id="387" r:id="rId27"/>
    <p:sldId id="382" r:id="rId28"/>
    <p:sldId id="357" r:id="rId29"/>
    <p:sldId id="359" r:id="rId30"/>
    <p:sldId id="356" r:id="rId31"/>
    <p:sldId id="360" r:id="rId32"/>
    <p:sldId id="361" r:id="rId33"/>
  </p:sldIdLst>
  <p:sldSz cx="12192000" cy="6858000"/>
  <p:notesSz cx="6858000" cy="9144000"/>
  <p:embeddedFontLst>
    <p:embeddedFont>
      <p:font typeface="Haettenschweiler" panose="020B0706040902060204" pitchFamily="34" charset="0"/>
      <p:regular r:id="rId35"/>
    </p:embeddedFont>
    <p:embeddedFont>
      <p:font typeface="조선일보명조" panose="02030304000000000000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나눔스퀘어_ac" panose="020B0600000101010101" pitchFamily="50" charset="-127"/>
      <p:regular r:id="rId39"/>
    </p:embeddedFont>
    <p:embeddedFont>
      <p:font typeface="코트라 볼드체" panose="02020603020101020101" pitchFamily="18" charset="-127"/>
      <p:bold r:id="rId40"/>
    </p:embeddedFont>
    <p:embeddedFont>
      <p:font typeface="Arial Unicode MS" panose="020B0604020202020204" pitchFamily="50" charset="-127"/>
      <p:regular r:id="rId41"/>
    </p:embeddedFont>
    <p:embeddedFont>
      <p:font typeface="나눔스퀘어_ac Light" panose="020B0600000101010101" pitchFamily="50" charset="-127"/>
      <p:regular r:id="rId42"/>
    </p:embeddedFont>
    <p:embeddedFont>
      <p:font typeface="타이포_쌍문동 B" panose="02020803020101020101" pitchFamily="18" charset="-127"/>
      <p:bold r:id="rId43"/>
    </p:embeddedFont>
    <p:embeddedFont>
      <p:font typeface="나눔스퀘어_ac Bold" panose="020B0600000101010101" pitchFamily="50" charset="-127"/>
      <p:bold r:id="rId44"/>
    </p:embeddedFont>
    <p:embeddedFont>
      <p:font typeface="나눔스퀘어_ac ExtraBold" panose="020B0600000101010101" pitchFamily="50" charset="-127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7CFF"/>
    <a:srgbClr val="A5B7F1"/>
    <a:srgbClr val="666AF6"/>
    <a:srgbClr val="DEA900"/>
    <a:srgbClr val="FFC000"/>
    <a:srgbClr val="95AE44"/>
    <a:srgbClr val="ABC262"/>
    <a:srgbClr val="C86900"/>
    <a:srgbClr val="DE7400"/>
    <a:srgbClr val="ED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69965" autoAdjust="0"/>
  </p:normalViewPr>
  <p:slideViewPr>
    <p:cSldViewPr snapToGrid="0">
      <p:cViewPr varScale="1">
        <p:scale>
          <a:sx n="80" d="100"/>
          <a:sy n="80" d="100"/>
        </p:scale>
        <p:origin x="15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EBA1A-9D10-464A-96FB-F4BD91D50F4D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463DD-FAF5-46C1-BB3C-97D0F6698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50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디지털 헬스케어 서비스 </a:t>
            </a:r>
            <a:r>
              <a:rPr lang="en-US" altLang="ko-KR" baseline="0" dirty="0" smtClean="0"/>
              <a:t>HP</a:t>
            </a:r>
            <a:r>
              <a:rPr lang="ko-KR" altLang="en-US" baseline="0" dirty="0" smtClean="0"/>
              <a:t>의 발표를 맡은 </a:t>
            </a:r>
            <a:r>
              <a:rPr lang="ko-KR" altLang="en-US" baseline="0" dirty="0" err="1" smtClean="0"/>
              <a:t>필지컬갤러리</a:t>
            </a:r>
            <a:r>
              <a:rPr lang="ko-KR" altLang="en-US" baseline="0" dirty="0" smtClean="0"/>
              <a:t> 팀의 </a:t>
            </a:r>
            <a:r>
              <a:rPr lang="ko-KR" altLang="en-US" baseline="0" dirty="0" err="1" smtClean="0"/>
              <a:t>김갑경입니다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67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파트별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기술스택은</a:t>
            </a:r>
            <a:r>
              <a:rPr lang="ko-KR" altLang="en-US" dirty="0" smtClean="0"/>
              <a:t>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프론트엔드는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리액트를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백엔드의</a:t>
            </a:r>
            <a:r>
              <a:rPr lang="ko-KR" altLang="en-US" dirty="0" smtClean="0"/>
              <a:t> 추천</a:t>
            </a:r>
            <a:r>
              <a:rPr lang="ko-KR" altLang="en-US" baseline="0" dirty="0" smtClean="0"/>
              <a:t> 시스템은 장고를</a:t>
            </a:r>
            <a:r>
              <a:rPr lang="en-US" altLang="ko-KR" baseline="0" dirty="0" smtClean="0"/>
              <a:t>, API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Spring Boot</a:t>
            </a:r>
            <a:r>
              <a:rPr lang="ko-KR" altLang="en-US" baseline="0" dirty="0" smtClean="0"/>
              <a:t>를 이용하였습니다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12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서비스 아키텍처입니다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전체적인 흐름은 다음과 같으며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이어서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5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추천 알고리즘을 수행할 때 스프링 서버에서 장고 서버를 호출하여 사용하였습니다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이를 통해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프론트엔드에서는</a:t>
            </a:r>
            <a:r>
              <a:rPr lang="ko-KR" altLang="en-US" dirty="0" smtClean="0"/>
              <a:t> 두 서버를 모두 의존할 필요 없이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스프링 </a:t>
            </a:r>
            <a:r>
              <a:rPr lang="ko-KR" altLang="en-US" dirty="0" err="1" smtClean="0"/>
              <a:t>부트만을</a:t>
            </a:r>
            <a:r>
              <a:rPr lang="ko-KR" altLang="en-US" dirty="0" smtClean="0"/>
              <a:t> 바라볼 수 있게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912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저희는 </a:t>
            </a:r>
            <a:r>
              <a:rPr lang="en-US" altLang="ko-KR" dirty="0" smtClean="0"/>
              <a:t>Jenkins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CI/CD </a:t>
            </a:r>
            <a:r>
              <a:rPr lang="ko-KR" altLang="en-US" dirty="0" smtClean="0"/>
              <a:t>환경을 구축하였습니다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깃랩에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머지나</a:t>
            </a:r>
            <a:r>
              <a:rPr lang="ko-KR" altLang="en-US" dirty="0" smtClean="0"/>
              <a:t> 푸시 이벤트가 발생하면 우분투 서버로 웹 훅을 날립니다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젠킨스에서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웹훅을</a:t>
            </a:r>
            <a:r>
              <a:rPr lang="ko-KR" altLang="en-US" dirty="0" smtClean="0"/>
              <a:t> 감지하면 설정된 스크립트에 따라서 새로운 </a:t>
            </a:r>
            <a:r>
              <a:rPr lang="ko-KR" altLang="en-US" dirty="0" err="1" smtClean="0"/>
              <a:t>도커</a:t>
            </a:r>
            <a:r>
              <a:rPr lang="ko-KR" altLang="en-US" dirty="0" smtClean="0"/>
              <a:t> 이미지를 생성하고 빌드합니다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새로운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컨테이너의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푸시가</a:t>
            </a:r>
            <a:r>
              <a:rPr lang="ko-KR" altLang="en-US" baseline="0" dirty="0" smtClean="0"/>
              <a:t> 완료됨과 동시에 기존의 컨테이너와 바뀌게 되면서 서비스가 중단되지 않고 자동으로 배포됩니다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709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스프링 부트 애플리케이션의 경우에는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컨테이너 빌드 이전에 서비스 상태가 유효한지 판단하는 헬스 체크 과정을 거칩니다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이후 </a:t>
            </a:r>
            <a:r>
              <a:rPr lang="en-US" altLang="ko-KR" baseline="0" dirty="0" smtClean="0"/>
              <a:t>8081 </a:t>
            </a:r>
            <a:r>
              <a:rPr lang="ko-KR" altLang="en-US" baseline="0" dirty="0" smtClean="0"/>
              <a:t>포트와 </a:t>
            </a:r>
            <a:r>
              <a:rPr lang="en-US" altLang="ko-KR" baseline="0" dirty="0" smtClean="0"/>
              <a:t>8082 </a:t>
            </a:r>
            <a:r>
              <a:rPr lang="ko-KR" altLang="en-US" baseline="0" dirty="0" smtClean="0"/>
              <a:t>포트를 번갈아가면서 사용합니다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 이러한 과정을 통하여 신뢰도가 높고 안정적인 서버 환경을 구성하였습니다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3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사용자 인증 구조에 대해서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로그인 요청이 들어오면 소셜 </a:t>
            </a:r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하기 위해서 해당 플랫폼으로의 </a:t>
            </a:r>
            <a:r>
              <a:rPr lang="en-US" altLang="ko-KR" baseline="0" dirty="0" smtClean="0"/>
              <a:t>OAuth </a:t>
            </a:r>
            <a:r>
              <a:rPr lang="ko-KR" altLang="en-US" baseline="0" dirty="0" smtClean="0"/>
              <a:t>요청이 들어갑니다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소셜 로그인 절차가 완료되면 해당 유저의 정보를 서버로 전송하고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서버 측에서 </a:t>
            </a:r>
            <a:r>
              <a:rPr lang="en-US" altLang="ko-KR" baseline="0" dirty="0" smtClean="0"/>
              <a:t>JWT</a:t>
            </a:r>
            <a:r>
              <a:rPr lang="ko-KR" altLang="en-US" baseline="0" dirty="0" smtClean="0"/>
              <a:t>를 발급합니다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887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발급된 토큰은 애플리케이션의 전체적인 데이터가 담긴 </a:t>
            </a:r>
            <a:r>
              <a:rPr lang="en-US" altLang="ko-KR" baseline="0" dirty="0" smtClean="0"/>
              <a:t>MySQL</a:t>
            </a:r>
            <a:r>
              <a:rPr lang="ko-KR" altLang="en-US" baseline="0" dirty="0" smtClean="0"/>
              <a:t>에 저장하지 않고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redis</a:t>
            </a:r>
            <a:r>
              <a:rPr lang="ko-KR" altLang="en-US" baseline="0" dirty="0" smtClean="0"/>
              <a:t>에 저장되는데요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레디스는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조회속도가</a:t>
            </a:r>
            <a:r>
              <a:rPr lang="ko-KR" altLang="en-US" dirty="0" smtClean="0"/>
              <a:t> 빠르고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저장된 토큰의 </a:t>
            </a:r>
            <a:r>
              <a:rPr lang="ko-KR" altLang="en-US" dirty="0" err="1" smtClean="0"/>
              <a:t>유효시간이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만료되었을때</a:t>
            </a:r>
            <a:r>
              <a:rPr lang="ko-KR" altLang="en-US" dirty="0" smtClean="0"/>
              <a:t> 자동으로 삭제된다는 장점이 있기 때문입니다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396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프로젝트의 신뢰성 검증을 위해 </a:t>
            </a:r>
            <a:r>
              <a:rPr lang="ko-KR" altLang="en-US" dirty="0" err="1" smtClean="0"/>
              <a:t>Junit을</a:t>
            </a:r>
            <a:r>
              <a:rPr lang="ko-KR" altLang="en-US" dirty="0" smtClean="0"/>
              <a:t> 통한 단위 테스트코드를 작성했습니다. </a:t>
            </a:r>
            <a:endParaRPr lang="en-US" altLang="ko-KR" dirty="0" smtClean="0"/>
          </a:p>
          <a:p>
            <a:pPr marL="0" indent="0"/>
            <a:r>
              <a:rPr lang="ko-KR" altLang="en-US" dirty="0" err="1" smtClean="0"/>
              <a:t>클래스별로</a:t>
            </a:r>
            <a:r>
              <a:rPr lang="ko-KR" altLang="en-US" dirty="0" smtClean="0"/>
              <a:t> 테스트코드를 구현해 기능이 제대로 작동 되는지 쉽게 확인할 수 있었습니다</a:t>
            </a:r>
            <a:r>
              <a:rPr lang="en-US" altLang="ko-KR" dirty="0" smtClean="0"/>
              <a:t>.</a:t>
            </a:r>
          </a:p>
          <a:p>
            <a:pPr marL="0" indent="0"/>
            <a:r>
              <a:rPr lang="ko-KR" altLang="en-US" dirty="0" smtClean="0"/>
              <a:t>또한</a:t>
            </a:r>
            <a:r>
              <a:rPr lang="en-US" altLang="ko-KR" dirty="0" smtClean="0"/>
              <a:t>, API </a:t>
            </a:r>
            <a:r>
              <a:rPr lang="ko-KR" altLang="en-US" dirty="0" smtClean="0"/>
              <a:t>문서의 자동화를 위해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컨트롤러 </a:t>
            </a:r>
            <a:r>
              <a:rPr lang="ko-KR" altLang="en-US" dirty="0" err="1" smtClean="0"/>
              <a:t>단위테스트</a:t>
            </a:r>
            <a:r>
              <a:rPr lang="ko-KR" altLang="en-US" dirty="0" smtClean="0"/>
              <a:t> 작성 시 </a:t>
            </a:r>
            <a:r>
              <a:rPr lang="en-US" altLang="ko-KR" dirty="0" smtClean="0"/>
              <a:t>REST Docs</a:t>
            </a:r>
            <a:r>
              <a:rPr lang="ko-KR" altLang="en-US" dirty="0" smtClean="0"/>
              <a:t>를 적용하였습니다</a:t>
            </a:r>
            <a:r>
              <a:rPr lang="en-US" altLang="ko-KR" dirty="0" smtClean="0"/>
              <a:t>.</a:t>
            </a:r>
          </a:p>
          <a:p>
            <a:pPr marL="0" indent="0"/>
            <a:r>
              <a:rPr lang="ko-KR" altLang="en-US" dirty="0" smtClean="0"/>
              <a:t>이를 통해 더 </a:t>
            </a:r>
            <a:r>
              <a:rPr lang="ko-KR" altLang="en-US" dirty="0" err="1" smtClean="0"/>
              <a:t>가독성</a:t>
            </a:r>
            <a:r>
              <a:rPr lang="ko-KR" altLang="en-US" dirty="0" smtClean="0"/>
              <a:t> 좋은 문서를 만들고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프론트엔드와의</a:t>
            </a:r>
            <a:r>
              <a:rPr lang="ko-KR" altLang="en-US" dirty="0" smtClean="0"/>
              <a:t> 소통이</a:t>
            </a:r>
            <a:r>
              <a:rPr lang="ko-KR" altLang="en-US" baseline="0" dirty="0" smtClean="0"/>
              <a:t> 더 원활하게 이루어질 </a:t>
            </a:r>
            <a:r>
              <a:rPr lang="ko-KR" altLang="en-US" dirty="0" smtClean="0"/>
              <a:t>수 있었습니다.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54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데이터베이스에 이상이 생겼을 경우를 대비하여 백업용 </a:t>
            </a:r>
            <a:r>
              <a:rPr lang="ko-KR" altLang="en-US" dirty="0" smtClean="0"/>
              <a:t>데이터를 구축하였습니다</a:t>
            </a:r>
            <a:r>
              <a:rPr lang="en-US" altLang="ko-KR" dirty="0" smtClean="0"/>
              <a:t>.</a:t>
            </a:r>
          </a:p>
          <a:p>
            <a:pPr marL="0" indent="0"/>
            <a:r>
              <a:rPr lang="en-US" altLang="ko-KR" dirty="0" err="1" smtClean="0"/>
              <a:t>cron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스케줄러를 </a:t>
            </a:r>
            <a:r>
              <a:rPr lang="ko-KR" altLang="en-US" dirty="0" smtClean="0"/>
              <a:t>통해 </a:t>
            </a:r>
            <a:r>
              <a:rPr lang="ko-KR" altLang="en-US" dirty="0" smtClean="0"/>
              <a:t>백업 일정을 </a:t>
            </a:r>
            <a:r>
              <a:rPr lang="ko-KR" altLang="en-US" dirty="0" smtClean="0"/>
              <a:t>자동화하였습니다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513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사용한 기술은 </a:t>
            </a:r>
            <a:r>
              <a:rPr lang="en-US" altLang="ko-KR" baseline="0" dirty="0" smtClean="0"/>
              <a:t>Google</a:t>
            </a:r>
            <a:r>
              <a:rPr lang="ko-KR" altLang="en-US" baseline="0" dirty="0" smtClean="0"/>
              <a:t>에서 제공하는 </a:t>
            </a:r>
            <a:r>
              <a:rPr lang="en-US" altLang="ko-KR" baseline="0" dirty="0" smtClean="0"/>
              <a:t>Vision API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 서비스에서는 주변에 있는 영양제의 사진을 찍어서 검색하는 기능을 제공합니다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aseline="0" dirty="0" smtClean="0"/>
              <a:t>하지만 이를 사용하면서 한 가지 </a:t>
            </a:r>
            <a:r>
              <a:rPr lang="ko-KR" altLang="en-US" baseline="0" dirty="0" err="1" smtClean="0"/>
              <a:t>제한점이</a:t>
            </a:r>
            <a:r>
              <a:rPr lang="ko-KR" altLang="en-US" baseline="0" dirty="0" smtClean="0"/>
              <a:t> 있었습니다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바로 외부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이기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텍스트 인식의 성능을 직접 향상시킬 수 없었다는 건데요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8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기획 의도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소개</a:t>
            </a:r>
            <a:r>
              <a:rPr lang="en-US" altLang="ko-KR" baseline="0" dirty="0" smtClean="0"/>
              <a:t>, UCC </a:t>
            </a:r>
            <a:r>
              <a:rPr lang="ko-KR" altLang="en-US" baseline="0" dirty="0" smtClean="0"/>
              <a:t>시청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라이브 시연 순으로 진행하겠습니다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24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편집거리</a:t>
            </a:r>
            <a:r>
              <a:rPr lang="ko-KR" altLang="en-US" baseline="0" dirty="0" smtClean="0"/>
              <a:t> 알고리즘을 통해 이러한 문제점을 개선하고 검색의 기능을 확장시킬 수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편집거리</a:t>
            </a:r>
            <a:r>
              <a:rPr lang="ko-KR" altLang="en-US" baseline="0" dirty="0" smtClean="0"/>
              <a:t> 알고리즘이란 한 문자를 다른 문자로 바꾸는데 소모되는 비용을 구하는 알고리즘입니다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우선 알고리즘의 정확도를 높이기 위해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한글로 된 제품명을</a:t>
            </a:r>
            <a:endParaRPr lang="en-US" altLang="ko-KR" baseline="0" dirty="0" smtClean="0"/>
          </a:p>
          <a:p>
            <a:r>
              <a:rPr lang="ko-KR" altLang="en-US" baseline="0" dirty="0" smtClean="0"/>
              <a:t>초성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종성으로 분리하여 </a:t>
            </a:r>
            <a:r>
              <a:rPr lang="ko-KR" altLang="en-US" baseline="0" dirty="0" err="1" smtClean="0"/>
              <a:t>저장해두었습니다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이를 바탕으로 저장된 영양제의 이름들과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검색어를</a:t>
            </a:r>
            <a:r>
              <a:rPr lang="ko-KR" altLang="en-US" baseline="0" dirty="0" smtClean="0"/>
              <a:t> 비교하여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가장 유사하다고 판별된 제품을 새로운 검색어로 추천해주었습니다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9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회원의 </a:t>
            </a:r>
            <a:r>
              <a:rPr lang="ko-KR" altLang="en-US" dirty="0" err="1" smtClean="0"/>
              <a:t>일정참여를</a:t>
            </a:r>
            <a:r>
              <a:rPr lang="ko-KR" altLang="en-US" dirty="0" smtClean="0"/>
              <a:t> 유도하기 위해서, </a:t>
            </a:r>
            <a:r>
              <a:rPr lang="en-US" altLang="ko-KR" dirty="0" smtClean="0"/>
              <a:t>FCM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PUSH </a:t>
            </a:r>
            <a:r>
              <a:rPr lang="ko-KR" altLang="en-US" dirty="0" smtClean="0"/>
              <a:t>알림 기능을 구현하였습니다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indent="0"/>
            <a:r>
              <a:rPr lang="ko-KR" altLang="en-US" dirty="0" smtClean="0"/>
              <a:t>스케줄러를 통해 일정 수행 시기를 파악하고, 스프링에서 </a:t>
            </a:r>
            <a:r>
              <a:rPr lang="ko-KR" altLang="en-US" dirty="0" err="1" smtClean="0"/>
              <a:t>Firebase에게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알림전송을</a:t>
            </a:r>
            <a:r>
              <a:rPr lang="ko-KR" altLang="en-US" dirty="0" smtClean="0"/>
              <a:t> 요청하면 </a:t>
            </a:r>
            <a:r>
              <a:rPr lang="ko-KR" altLang="en-US" dirty="0" err="1" smtClean="0"/>
              <a:t>Firebase에서는</a:t>
            </a:r>
            <a:r>
              <a:rPr lang="ko-KR" altLang="en-US" dirty="0" smtClean="0"/>
              <a:t> 클라이언트에게 </a:t>
            </a:r>
            <a:r>
              <a:rPr lang="ko-KR" altLang="en-US" dirty="0" err="1" smtClean="0"/>
              <a:t>PUSH알림을</a:t>
            </a:r>
            <a:r>
              <a:rPr lang="ko-KR" altLang="en-US" dirty="0" smtClean="0"/>
              <a:t> 전송합니다</a:t>
            </a:r>
            <a:r>
              <a:rPr lang="ko-KR" altLang="en-US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29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빅데이터 추천</a:t>
            </a:r>
            <a:r>
              <a:rPr lang="ko-KR" altLang="en-US" baseline="0" dirty="0" smtClean="0"/>
              <a:t> 방식에 대해서 소개해드리겠습니다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서비스에서는 추천 알고리즘으로 협업필터링과 </a:t>
            </a:r>
            <a:r>
              <a:rPr lang="ko-KR" altLang="en-US" dirty="0" err="1" smtClean="0"/>
              <a:t>컨텐츠기반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방식을 채택했습니다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협업 </a:t>
            </a:r>
            <a:r>
              <a:rPr lang="ko-KR" altLang="en-US" dirty="0" err="1" smtClean="0"/>
              <a:t>필터링의</a:t>
            </a:r>
            <a:r>
              <a:rPr lang="ko-KR" altLang="en-US" dirty="0" smtClean="0"/>
              <a:t> 경우에는 아이템마다 평점 데이터를 통한 사용자들의 명시적인 피드백을 얻을 수 있기 때문에 적합하다고 판단하였습니다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협업 </a:t>
            </a:r>
            <a:r>
              <a:rPr lang="ko-KR" altLang="en-US" dirty="0" err="1" smtClean="0"/>
              <a:t>필터링을</a:t>
            </a:r>
            <a:r>
              <a:rPr lang="ko-KR" altLang="en-US" dirty="0" smtClean="0"/>
              <a:t> 이용해서 사용자 맞춤 추천과 유사한 사용자들이 선호하는 아이템을 추천해주었습니다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251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컨텐츠 기반 </a:t>
            </a:r>
            <a:r>
              <a:rPr lang="ko-KR" altLang="en-US" dirty="0" err="1" smtClean="0"/>
              <a:t>필터링의</a:t>
            </a:r>
            <a:r>
              <a:rPr lang="ko-KR" altLang="en-US" dirty="0" smtClean="0"/>
              <a:t> 경우에는 </a:t>
            </a:r>
            <a:r>
              <a:rPr lang="ko-KR" altLang="en-US" dirty="0" smtClean="0"/>
              <a:t>영양제와 운동이라는 특성상 카테고리의 분류가 </a:t>
            </a:r>
            <a:r>
              <a:rPr lang="ko-KR" altLang="en-US" dirty="0" err="1" smtClean="0"/>
              <a:t>명확했기</a:t>
            </a:r>
            <a:r>
              <a:rPr lang="ko-KR" altLang="en-US" dirty="0" smtClean="0"/>
              <a:t> 때문에 적합하다고 판단하였습니다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컨텐츠 기반 추천 알고리즘을 적용하여 베스트 아이템과 현재 조회하고 있는 아이템과 유사한 아이템을 추천해주었습니다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0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협업필터링</a:t>
            </a:r>
            <a:r>
              <a:rPr lang="ko-KR" altLang="en-US" dirty="0" smtClean="0"/>
              <a:t> 알고리즘을 구현하기 위해 많은 작업을 </a:t>
            </a:r>
            <a:r>
              <a:rPr lang="ko-KR" altLang="en-US" dirty="0" err="1" smtClean="0"/>
              <a:t>수행헀는데요</a:t>
            </a:r>
            <a:r>
              <a:rPr lang="ko-KR" altLang="en-US" dirty="0" smtClean="0"/>
              <a:t> 제일 먼저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사용자</a:t>
            </a:r>
            <a:r>
              <a:rPr lang="ko-KR" altLang="en-US" baseline="0" dirty="0" smtClean="0"/>
              <a:t> 데이터를 수집했습니다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사용자 데이터를 생성할 때</a:t>
            </a:r>
            <a:r>
              <a:rPr lang="ko-KR" altLang="en-US" baseline="0" dirty="0" smtClean="0"/>
              <a:t> 설문조사를 통해 수집한 정보를 반영하여 </a:t>
            </a:r>
            <a:r>
              <a:rPr lang="en-US" altLang="ko-KR" baseline="0" dirty="0" smtClean="0"/>
              <a:t>/ </a:t>
            </a:r>
            <a:r>
              <a:rPr lang="ko-KR" altLang="en-US" dirty="0" smtClean="0"/>
              <a:t>실제 추천될</a:t>
            </a:r>
            <a:r>
              <a:rPr lang="ko-KR" altLang="en-US" baseline="0" dirty="0" smtClean="0"/>
              <a:t> 아이템들의 현실성을 높일 수 있었습니다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사용자 데이터 또한 분산된 데이터가 아닌 어느정도 </a:t>
            </a:r>
            <a:r>
              <a:rPr lang="ko-KR" altLang="en-US" baseline="0" dirty="0" err="1" smtClean="0"/>
              <a:t>군집된</a:t>
            </a:r>
            <a:r>
              <a:rPr lang="ko-KR" altLang="en-US" baseline="0" dirty="0" smtClean="0"/>
              <a:t> 데이터를 형성해 더 좋은 예측 결과를 얻어 낼 수 있도록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6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실제 구축한 사용자 데이터를 </a:t>
            </a:r>
            <a:r>
              <a:rPr lang="ko-KR" altLang="en-US" dirty="0" err="1" smtClean="0"/>
              <a:t>산점도</a:t>
            </a:r>
            <a:r>
              <a:rPr lang="ko-KR" altLang="en-US" dirty="0" smtClean="0"/>
              <a:t> 차트로 나타낸 결과를 보면 무작위로 생성한 사용자 데이터 보다 </a:t>
            </a:r>
            <a:r>
              <a:rPr lang="ko-KR" altLang="en-US" dirty="0" err="1" smtClean="0"/>
              <a:t>군집된</a:t>
            </a:r>
            <a:r>
              <a:rPr lang="ko-KR" altLang="en-US" dirty="0" smtClean="0"/>
              <a:t> 형태를 확인할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일반적으로 데이터들이 분산 </a:t>
            </a:r>
            <a:r>
              <a:rPr lang="ko-KR" altLang="en-US" dirty="0" err="1" smtClean="0"/>
              <a:t>된것</a:t>
            </a:r>
            <a:r>
              <a:rPr lang="ko-KR" altLang="en-US" dirty="0" smtClean="0"/>
              <a:t> 보다 </a:t>
            </a:r>
            <a:r>
              <a:rPr lang="ko-KR" altLang="en-US" dirty="0" err="1" smtClean="0"/>
              <a:t>군집된</a:t>
            </a:r>
            <a:r>
              <a:rPr lang="ko-KR" altLang="en-US" dirty="0" smtClean="0"/>
              <a:t> 상태일수록 </a:t>
            </a:r>
            <a:r>
              <a:rPr lang="ko-KR" altLang="en-US" dirty="0" err="1" smtClean="0"/>
              <a:t>예측결과가</a:t>
            </a:r>
            <a:r>
              <a:rPr lang="ko-KR" altLang="en-US" dirty="0" smtClean="0"/>
              <a:t> 좋은데요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정말 그런지 실제로 측정을 해봤습니다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46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 차트는 각</a:t>
            </a:r>
            <a:r>
              <a:rPr lang="ko-KR" altLang="en-US" baseline="0" dirty="0" smtClean="0"/>
              <a:t> 데이터를 기반으로 </a:t>
            </a:r>
            <a:r>
              <a:rPr lang="ko-KR" altLang="en-US" dirty="0" smtClean="0"/>
              <a:t>예측한 </a:t>
            </a:r>
            <a:r>
              <a:rPr lang="en-US" altLang="ko-KR" dirty="0" smtClean="0"/>
              <a:t>K</a:t>
            </a:r>
            <a:r>
              <a:rPr lang="ko-KR" altLang="en-US" smtClean="0"/>
              <a:t>값의 </a:t>
            </a:r>
            <a:r>
              <a:rPr lang="ko-KR" altLang="en-US" smtClean="0"/>
              <a:t>정확도인데 </a:t>
            </a:r>
            <a:r>
              <a:rPr lang="en-US" altLang="ko-KR" smtClean="0"/>
              <a:t>/</a:t>
            </a:r>
            <a:r>
              <a:rPr lang="ko-KR" altLang="en-US" baseline="0" smtClean="0"/>
              <a:t> </a:t>
            </a:r>
            <a:r>
              <a:rPr lang="ko-KR" altLang="en-US" baseline="0" dirty="0" err="1" smtClean="0"/>
              <a:t>군집된</a:t>
            </a:r>
            <a:r>
              <a:rPr lang="ko-KR" altLang="en-US" baseline="0" dirty="0" smtClean="0"/>
              <a:t> 데이터의 경우가 더 높은 정확도를 </a:t>
            </a:r>
            <a:r>
              <a:rPr lang="ko-KR" altLang="en-US" baseline="0" dirty="0" err="1" smtClean="0"/>
              <a:t>보이는것을</a:t>
            </a:r>
            <a:r>
              <a:rPr lang="ko-KR" altLang="en-US" baseline="0" dirty="0" smtClean="0"/>
              <a:t> 확인 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02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추천 </a:t>
            </a:r>
            <a:r>
              <a:rPr lang="ko-KR" altLang="en-US" dirty="0" smtClean="0"/>
              <a:t>모델에 대한 </a:t>
            </a:r>
            <a:r>
              <a:rPr lang="en-US" altLang="ko-KR" dirty="0" smtClean="0"/>
              <a:t>RMSE </a:t>
            </a:r>
            <a:r>
              <a:rPr lang="ko-KR" altLang="en-US" dirty="0" smtClean="0"/>
              <a:t>또한 군집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데이터가 더 좋은 점수를 나타냈습니다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</a:t>
            </a:r>
            <a:r>
              <a:rPr lang="en-US" altLang="ko-KR" dirty="0" smtClean="0"/>
              <a:t>RMSE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지표가 더 낮다고 무조건적으로 더 좋은 모델이라고 할 순 없지만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저희의 경우는 </a:t>
            </a:r>
            <a:r>
              <a:rPr lang="ko-KR" altLang="en-US" baseline="0" dirty="0" smtClean="0"/>
              <a:t>동일한 조건에서 사용자 데이터의 군집만 다른 경우 이기 때문에 더 좋은 예측 결과를 얻었다고 볼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32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서비스에 대한 소개를 다 들으셨다면 이번엔 </a:t>
            </a:r>
            <a:r>
              <a:rPr lang="en-US" altLang="ko-KR" dirty="0" smtClean="0"/>
              <a:t>UCC</a:t>
            </a:r>
            <a:r>
              <a:rPr lang="ko-KR" altLang="en-US" dirty="0" smtClean="0"/>
              <a:t>로 만나볼까요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시청하시기 전에 혹시 소리를 크게 듣고 계신 분이 있다면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효과음 때문에 놀라실 수도 있으니까 볼륨을</a:t>
            </a:r>
            <a:r>
              <a:rPr lang="ko-KR" altLang="en-US" baseline="0" dirty="0" smtClean="0"/>
              <a:t> 조금 낮춰주세요</a:t>
            </a:r>
            <a:r>
              <a:rPr lang="en-US" altLang="ko-KR" baseline="0" dirty="0" smtClean="0"/>
              <a:t>!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47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05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 번째로 </a:t>
            </a:r>
            <a:r>
              <a:rPr lang="ko-KR" altLang="en-US" dirty="0" err="1" smtClean="0"/>
              <a:t>기획의도입니다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97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UCC </a:t>
            </a:r>
            <a:r>
              <a:rPr lang="ko-KR" altLang="en-US" dirty="0" smtClean="0"/>
              <a:t>재미있게 보셨나요 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그러면 이제 </a:t>
            </a:r>
            <a:r>
              <a:rPr lang="ko-KR" altLang="en-US" dirty="0" smtClean="0"/>
              <a:t>저희 서비스를 직접 이용하러 </a:t>
            </a:r>
            <a:r>
              <a:rPr lang="ko-KR" altLang="en-US" dirty="0" err="1" smtClean="0"/>
              <a:t>가보실게요</a:t>
            </a:r>
            <a:r>
              <a:rPr lang="en-US" altLang="ko-KR" dirty="0" smtClean="0"/>
              <a:t>~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이렇게 저희 프로젝트까지 만나보았는데요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66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프로젝트에 대해서 추가로 궁금하신 점이 있다면 질문해주시면 감사하겠습니다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09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이상 </a:t>
            </a:r>
            <a:r>
              <a:rPr lang="ko-KR" altLang="en-US" dirty="0" err="1" smtClean="0"/>
              <a:t>필지컬갤리팀의</a:t>
            </a:r>
            <a:r>
              <a:rPr lang="ko-KR" altLang="en-US" dirty="0" smtClean="0"/>
              <a:t> 발표를 마치도록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1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글로벌 마켓 </a:t>
            </a:r>
            <a:r>
              <a:rPr lang="ko-KR" altLang="en-US" dirty="0" err="1" smtClean="0"/>
              <a:t>인사이트에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따르면 </a:t>
            </a:r>
            <a:r>
              <a:rPr lang="ko-KR" altLang="en-US" baseline="0" dirty="0" smtClean="0"/>
              <a:t>글로벌 디지털 헬스케어 시장은 </a:t>
            </a:r>
            <a:r>
              <a:rPr lang="en-US" altLang="ko-KR" baseline="0" dirty="0" smtClean="0"/>
              <a:t>2019</a:t>
            </a:r>
            <a:r>
              <a:rPr lang="ko-KR" altLang="en-US" baseline="0" dirty="0" smtClean="0"/>
              <a:t>년부터 올해까지 </a:t>
            </a:r>
            <a:r>
              <a:rPr lang="ko-KR" altLang="en-US" dirty="0" smtClean="0"/>
              <a:t>매년 </a:t>
            </a:r>
            <a:r>
              <a:rPr lang="en-US" altLang="ko-KR" dirty="0" smtClean="0"/>
              <a:t>30% </a:t>
            </a:r>
            <a:r>
              <a:rPr lang="ko-KR" altLang="en-US" dirty="0" smtClean="0"/>
              <a:t>이상의 성장세를 꾸준히 이어오고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이를 통해 우리는 디지털 헬스케어의 수요가 꾸준히 증가하고 있음을 알</a:t>
            </a:r>
            <a:r>
              <a:rPr lang="ko-KR" altLang="en-US" baseline="0" dirty="0" smtClean="0"/>
              <a:t> 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03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</a:t>
            </a:r>
            <a:r>
              <a:rPr lang="en-US" altLang="ko-KR" dirty="0" smtClean="0"/>
              <a:t>, 2020</a:t>
            </a:r>
            <a:r>
              <a:rPr lang="ko-KR" altLang="en-US" dirty="0" smtClean="0"/>
              <a:t>년 건강보험공단에서 진행한 설문조사에 따르면 국민들이 가장 선호하는 건강관리 방법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순위는 운동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순위는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건강기능 식품인 것으로 나타났습니다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그만큼 운동과 건강기능식품이 건강에 효과적이라는 의미겠죠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90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현실은 이렇습니다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평소에 운동에 관심이 많이 없었다면 운동을 시작할 때 어떤 운동을 해야할지 막막할 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946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건강기능식품 종류 및 시장 규모도 지속적으로 성장하고 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건강기능식품의 홍수 속에서 나에게 필요한 영양제를 어떻게 고를 수 있을까요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00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3</a:t>
            </a:r>
            <a:r>
              <a:rPr lang="ko-KR" altLang="en-US" dirty="0" smtClean="0"/>
              <a:t>팀은 이러한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니즈와</a:t>
            </a:r>
            <a:r>
              <a:rPr lang="ko-KR" altLang="en-US" baseline="0" dirty="0" smtClean="0"/>
              <a:t> 문제점을</a:t>
            </a:r>
            <a:r>
              <a:rPr lang="ko-KR" altLang="en-US" dirty="0" smtClean="0"/>
              <a:t> 파악하고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운동과 건강기능식품을 종합적으로 추천하는 서비스를 기획하였습니다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이번 목차에서는 프로젝트 기능에 대한 간단한 설명에 이어</a:t>
            </a:r>
            <a:endParaRPr lang="en-US" altLang="ko-KR" dirty="0" smtClean="0"/>
          </a:p>
          <a:p>
            <a:r>
              <a:rPr lang="ko-KR" altLang="en-US" dirty="0" smtClean="0"/>
              <a:t>사용된 기술 스택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추천 알고리즘에 대해서</a:t>
            </a:r>
            <a:r>
              <a:rPr lang="ko-KR" altLang="en-US" baseline="0" dirty="0" smtClean="0"/>
              <a:t> 소개해드리겠습니다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8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서비스에서는 크게 운동 추천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영양제 추천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관리의 세 가지 기능을</a:t>
            </a:r>
            <a:r>
              <a:rPr lang="ko-KR" altLang="en-US" baseline="0" dirty="0" smtClean="0"/>
              <a:t> 제공합니다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HP</a:t>
            </a:r>
            <a:r>
              <a:rPr lang="ko-KR" altLang="en-US" dirty="0" smtClean="0"/>
              <a:t>를 통해 디지털 환경에서 남녀노소 누구나 손쉽게 건강 관리를 하여 건강해질 수 있답니다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5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62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7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93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38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1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81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7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1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55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93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000">
                <a:srgbClr val="6A52FE"/>
              </a:gs>
              <a:gs pos="100000">
                <a:srgbClr val="1489F4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8CA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3485" y="579275"/>
            <a:ext cx="33650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 smtClean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rgbClr val="4B76FF"/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HP</a:t>
            </a:r>
            <a:endParaRPr lang="ko-KR" altLang="en-US" sz="13800" dirty="0">
              <a:solidFill>
                <a:schemeClr val="bg1">
                  <a:lumMod val="95000"/>
                </a:schemeClr>
              </a:solidFill>
              <a:effectLst>
                <a:glow rad="228600">
                  <a:srgbClr val="4B76FF"/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52" b="88796" l="5463" r="95093">
                        <a14:foregroundMark x1="24444" y1="62963" x2="24444" y2="62963"/>
                        <a14:foregroundMark x1="50185" y1="48611" x2="50185" y2="48611"/>
                        <a14:foregroundMark x1="48148" y1="40185" x2="48148" y2="40185"/>
                        <a14:foregroundMark x1="79722" y1="57963" x2="79722" y2="57963"/>
                      </a14:backgroundRemoval>
                    </a14:imgEffect>
                  </a14:imgLayer>
                </a14:imgProps>
              </a:ext>
            </a:extLst>
          </a:blip>
          <a:srcRect l="7904" t="21942" r="4908" b="17431"/>
          <a:stretch/>
        </p:blipFill>
        <p:spPr>
          <a:xfrm>
            <a:off x="3535977" y="1648852"/>
            <a:ext cx="5120045" cy="356029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5209148"/>
            <a:ext cx="12192000" cy="1648852"/>
          </a:xfrm>
          <a:prstGeom prst="rect">
            <a:avLst/>
          </a:prstGeom>
          <a:solidFill>
            <a:srgbClr val="1D2621"/>
          </a:solidFill>
          <a:ln>
            <a:solidFill>
              <a:srgbClr val="1D2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478661" y="4803454"/>
            <a:ext cx="72346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ln w="38100">
                  <a:solidFill>
                    <a:srgbClr val="1D262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  <a:cs typeface="코트라 볼드체" panose="02020603020101020101" pitchFamily="18" charset="-127"/>
              </a:rPr>
              <a:t>빅데이터 추천</a:t>
            </a:r>
            <a:r>
              <a:rPr lang="en-US" altLang="ko-KR" sz="6600" dirty="0" smtClean="0">
                <a:ln w="38100">
                  <a:solidFill>
                    <a:srgbClr val="1D262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en-US" altLang="ko-KR" sz="6600" dirty="0" smtClean="0">
                <a:ln w="38100">
                  <a:solidFill>
                    <a:srgbClr val="1D2621"/>
                  </a:solidFill>
                </a:ln>
                <a:solidFill>
                  <a:srgbClr val="6A52FE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  <a:cs typeface="코트라 볼드체" panose="02020603020101020101" pitchFamily="18" charset="-127"/>
              </a:rPr>
              <a:t>3</a:t>
            </a:r>
            <a:r>
              <a:rPr lang="ko-KR" altLang="en-US" sz="6600" dirty="0" smtClean="0">
                <a:ln w="38100">
                  <a:solidFill>
                    <a:srgbClr val="1D2621"/>
                  </a:solidFill>
                </a:ln>
                <a:solidFill>
                  <a:srgbClr val="6A52FE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  <a:cs typeface="코트라 볼드체" panose="02020603020101020101" pitchFamily="18" charset="-127"/>
              </a:rPr>
              <a:t>팀</a:t>
            </a:r>
            <a:endParaRPr lang="ko-KR" altLang="en-US" sz="6600" dirty="0">
              <a:ln w="38100">
                <a:solidFill>
                  <a:srgbClr val="1D2621"/>
                </a:solidFill>
              </a:ln>
              <a:solidFill>
                <a:srgbClr val="6A52FE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13485" y="276793"/>
            <a:ext cx="3298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HEALTH AND PILLS</a:t>
            </a:r>
            <a:endParaRPr lang="ko-KR" altLang="en-US" sz="2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1650" y="6477944"/>
            <a:ext cx="2701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SSAFY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특화 프로젝트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최종발표</a:t>
            </a:r>
            <a:endParaRPr lang="ko-KR" altLang="en-US" sz="16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1498" y="5878615"/>
            <a:ext cx="756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김갑경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김민정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박상협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송상진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이민우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한다빈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9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파트별</a:t>
            </a:r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 err="1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기술스택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2" y="2426685"/>
            <a:ext cx="5454765" cy="27360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416" y="3205146"/>
            <a:ext cx="5076939" cy="2568661"/>
          </a:xfrm>
          <a:prstGeom prst="rect">
            <a:avLst/>
          </a:prstGeom>
        </p:spPr>
      </p:pic>
      <p:pic>
        <p:nvPicPr>
          <p:cNvPr id="8" name="Picture 2" descr="Python Web Framework 3종 비교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10" y="2272429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94918" y="1601238"/>
            <a:ext cx="1643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1759" y="1687654"/>
            <a:ext cx="1643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156278" y="1601238"/>
            <a:ext cx="0" cy="41725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Spring] Spring rest docs 적용기(gradle 7.0.2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02" y="5766913"/>
            <a:ext cx="891277" cy="65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092874" y="5954286"/>
            <a:ext cx="389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REST Docs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49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아키텍처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910687" y="1433015"/>
            <a:ext cx="8366077" cy="42444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0" descr="Gitlab Logo and symbol, meaning, history, PNG, bran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5" r="30147" b="38172"/>
          <a:stretch/>
        </p:blipFill>
        <p:spPr bwMode="auto">
          <a:xfrm>
            <a:off x="2611711" y="4301877"/>
            <a:ext cx="775707" cy="6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cdn-icons-png.flaticon.com/512/2704/270423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283" y="4301877"/>
            <a:ext cx="669800" cy="6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File:Jenkins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95" y="2838844"/>
            <a:ext cx="543540" cy="7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Nginx, 로고 아이콘 에 Vecto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307" y="2896236"/>
            <a:ext cx="635753" cy="6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스프링(Spring), 스프링 부트(Spring Boot)란? 개념 정리 - Easy is Perfec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16597" r="68661" b="20879"/>
          <a:stretch/>
        </p:blipFill>
        <p:spPr bwMode="auto">
          <a:xfrm>
            <a:off x="6518521" y="2956854"/>
            <a:ext cx="753448" cy="66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20" y="1593002"/>
            <a:ext cx="753448" cy="753448"/>
          </a:xfrm>
          <a:prstGeom prst="rect">
            <a:avLst/>
          </a:prstGeom>
        </p:spPr>
      </p:pic>
      <p:pic>
        <p:nvPicPr>
          <p:cNvPr id="23" name="Picture 2" descr="Python Web Framework 3종 비교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674" y="4035507"/>
            <a:ext cx="1173364" cy="117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MySQL 로고 PNG 이미지는 무료로 다운로드 할 수 있습니다. - Crazy Png-Png 이미지 무료 다운로드-Crazy  Png-Png 이미지 무료 다운로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329" y="2427998"/>
            <a:ext cx="758556" cy="75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dis - Redis!?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128" y="3364023"/>
            <a:ext cx="1675860" cy="1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20220622_Docker(5: 순서정리)]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r="21780" b="28670"/>
          <a:stretch/>
        </p:blipFill>
        <p:spPr bwMode="auto">
          <a:xfrm>
            <a:off x="6758758" y="2763930"/>
            <a:ext cx="272973" cy="1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/>
          <p:cNvCxnSpPr/>
          <p:nvPr/>
        </p:nvCxnSpPr>
        <p:spPr>
          <a:xfrm flipH="1">
            <a:off x="3387418" y="4675086"/>
            <a:ext cx="68662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3012411" y="3684632"/>
            <a:ext cx="0" cy="7124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336261" y="3230503"/>
            <a:ext cx="80092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898361" y="3240028"/>
            <a:ext cx="14903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/>
          <p:nvPr/>
        </p:nvCxnSpPr>
        <p:spPr>
          <a:xfrm flipV="1">
            <a:off x="7271967" y="2762080"/>
            <a:ext cx="1089161" cy="531321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5" idx="1"/>
          </p:cNvCxnSpPr>
          <p:nvPr/>
        </p:nvCxnSpPr>
        <p:spPr>
          <a:xfrm>
            <a:off x="7271968" y="3293961"/>
            <a:ext cx="1089160" cy="648234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6886956" y="3793941"/>
            <a:ext cx="0" cy="57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0"/>
          </p:cNvCxnSpPr>
          <p:nvPr/>
        </p:nvCxnSpPr>
        <p:spPr>
          <a:xfrm rot="5400000" flipH="1" flipV="1">
            <a:off x="5026662" y="1466248"/>
            <a:ext cx="926510" cy="193346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49073" y="4456048"/>
            <a:ext cx="8659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Merge / Push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12410" y="392546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WebHook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00963" y="3005794"/>
            <a:ext cx="8595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Build&amp;Deploy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27794" y="3523666"/>
            <a:ext cx="5934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Jenkins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37815" y="4921063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GitLab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79235" y="3531989"/>
            <a:ext cx="5084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NginX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41536" y="2295628"/>
            <a:ext cx="4908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React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18520" y="3549318"/>
            <a:ext cx="8226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Boot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90104" y="4254601"/>
            <a:ext cx="4796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Redis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06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아키텍처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11" y="2506350"/>
            <a:ext cx="1800000" cy="1800000"/>
          </a:xfrm>
          <a:prstGeom prst="rect">
            <a:avLst/>
          </a:prstGeom>
        </p:spPr>
      </p:pic>
      <p:pic>
        <p:nvPicPr>
          <p:cNvPr id="45" name="Picture 4" descr="스프링(Spring), 스프링 부트(Spring Boot)란? 개념 정리 - Easy is Perfec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16597" r="68661" b="20879"/>
          <a:stretch/>
        </p:blipFill>
        <p:spPr bwMode="auto">
          <a:xfrm>
            <a:off x="5251888" y="2610053"/>
            <a:ext cx="1800000" cy="158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ython Web Framework 3종 비교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664" y="249581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>
            <a:off x="3701143" y="3406254"/>
            <a:ext cx="101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7514492" y="3395812"/>
            <a:ext cx="101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1060258" y="4512414"/>
            <a:ext cx="2538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React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4882702" y="4512414"/>
            <a:ext cx="2538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Boot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8707478" y="4512414"/>
            <a:ext cx="2538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django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64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아키텍처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Picture 8" descr="File:Jenkins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268" y="3061548"/>
            <a:ext cx="900000" cy="124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Gitlab Logo and symbol, meaning, history, PNG, bran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5" r="30147" b="38172"/>
          <a:stretch/>
        </p:blipFill>
        <p:spPr bwMode="auto">
          <a:xfrm>
            <a:off x="3612536" y="5155139"/>
            <a:ext cx="900000" cy="77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dn-icons-png.flaticon.com/512/2704/270423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02" y="493002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20220622_Docker(5: 순서정리)]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r="21780" b="28670"/>
          <a:stretch/>
        </p:blipFill>
        <p:spPr bwMode="auto">
          <a:xfrm>
            <a:off x="6509506" y="3151825"/>
            <a:ext cx="900000" cy="63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ocker Logos - Dock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506" y="896303"/>
            <a:ext cx="280077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I/CD는 무엇일까 (with. github actions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039" y="4620052"/>
            <a:ext cx="3954214" cy="18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 flipV="1">
            <a:off x="1852769" y="5543701"/>
            <a:ext cx="167336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1406167" y="5161364"/>
            <a:ext cx="2538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Merge/Push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4062536" y="4502917"/>
            <a:ext cx="1" cy="652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3393907" y="4644196"/>
            <a:ext cx="2538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WebHook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4663092" y="3654497"/>
            <a:ext cx="167336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4230588" y="3261982"/>
            <a:ext cx="2538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 Build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6873780" y="1854132"/>
            <a:ext cx="0" cy="11228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flipH="1">
            <a:off x="6873780" y="2279805"/>
            <a:ext cx="2538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Push &amp; pull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9151856" y="1854132"/>
            <a:ext cx="0" cy="11222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Nginx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093" y="3061548"/>
            <a:ext cx="157152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아키텍처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1" y="3384689"/>
            <a:ext cx="7534022" cy="286806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606417" y="1343005"/>
            <a:ext cx="8390648" cy="2615319"/>
            <a:chOff x="1793617" y="1490161"/>
            <a:chExt cx="8390648" cy="2615319"/>
          </a:xfrm>
        </p:grpSpPr>
        <p:grpSp>
          <p:nvGrpSpPr>
            <p:cNvPr id="3" name="그룹 2"/>
            <p:cNvGrpSpPr/>
            <p:nvPr/>
          </p:nvGrpSpPr>
          <p:grpSpPr>
            <a:xfrm>
              <a:off x="2128291" y="1490161"/>
              <a:ext cx="8055974" cy="2615319"/>
              <a:chOff x="1307356" y="1413333"/>
              <a:chExt cx="8055974" cy="2615319"/>
            </a:xfrm>
          </p:grpSpPr>
          <p:pic>
            <p:nvPicPr>
              <p:cNvPr id="17" name="Picture 4" descr="스프링(Spring), 스프링 부트(Spring Boot)란? 개념 정리 - Easy is Perfec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2" t="16597" r="68661" b="20879"/>
              <a:stretch/>
            </p:blipFill>
            <p:spPr bwMode="auto">
              <a:xfrm>
                <a:off x="7397234" y="1413333"/>
                <a:ext cx="894969" cy="79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8292203" y="1577629"/>
                <a:ext cx="1071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:8081</a:t>
                </a:r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292203" y="3402693"/>
                <a:ext cx="1071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:8082</a:t>
                </a:r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307356" y="2484355"/>
                <a:ext cx="25474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solidFill>
                      <a:srgbClr val="4B76F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Health-Check</a:t>
                </a:r>
                <a:endParaRPr lang="ko-KR" altLang="en-US" sz="2800" dirty="0">
                  <a:solidFill>
                    <a:srgbClr val="4B76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cxnSp>
            <p:nvCxnSpPr>
              <p:cNvPr id="21" name="직선 화살표 연결선 20"/>
              <p:cNvCxnSpPr/>
              <p:nvPr/>
            </p:nvCxnSpPr>
            <p:spPr>
              <a:xfrm flipV="1">
                <a:off x="4003590" y="2745964"/>
                <a:ext cx="1009879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2" name="Picture 6" descr="20220622_Docker(5: 순서정리)]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0" r="21780" b="28670"/>
              <a:stretch/>
            </p:blipFill>
            <p:spPr bwMode="auto">
              <a:xfrm>
                <a:off x="5162211" y="2203588"/>
                <a:ext cx="1358931" cy="960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스프링(Spring), 스프링 부트(Spring Boot)란? 개념 정리 - Easy is Perfec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2" t="16597" r="68661" b="20879"/>
              <a:stretch/>
            </p:blipFill>
            <p:spPr bwMode="auto">
              <a:xfrm>
                <a:off x="7397233" y="3238397"/>
                <a:ext cx="894969" cy="79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직선 화살표 연결선 23"/>
              <p:cNvCxnSpPr>
                <a:endCxn id="17" idx="1"/>
              </p:cNvCxnSpPr>
              <p:nvPr/>
            </p:nvCxnSpPr>
            <p:spPr>
              <a:xfrm flipV="1">
                <a:off x="6521142" y="1808461"/>
                <a:ext cx="876092" cy="87534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stCxn id="22" idx="3"/>
                <a:endCxn id="23" idx="1"/>
              </p:cNvCxnSpPr>
              <p:nvPr/>
            </p:nvCxnSpPr>
            <p:spPr>
              <a:xfrm>
                <a:off x="6521142" y="2683800"/>
                <a:ext cx="876091" cy="9497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4436773" y="2219827"/>
              <a:ext cx="4411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”</a:t>
              </a:r>
              <a:endParaRPr lang="ko-KR" altLang="en-US" sz="6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793617" y="2223744"/>
              <a:ext cx="44114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“</a:t>
              </a:r>
              <a:endParaRPr lang="ko-KR" altLang="en-US" sz="6000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85799" y="3305295"/>
            <a:ext cx="2255292" cy="103410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5221" y="5944483"/>
            <a:ext cx="2255292" cy="30827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8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인증 구조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4914187" y="4216049"/>
            <a:ext cx="2538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OAuth2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 descr="File:Oauth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716" y="2596049"/>
            <a:ext cx="1615254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arch: google Logo PNG Vectors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51" y="2326049"/>
            <a:ext cx="10584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파일:KakaoTalk logo.svg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55" y="36585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스프링(Spring), 스프링 부트(Spring Boot)란? 개념 정리 - Easy is Perfec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16597" r="68661" b="20879"/>
          <a:stretch/>
        </p:blipFill>
        <p:spPr bwMode="auto">
          <a:xfrm>
            <a:off x="9394174" y="2735414"/>
            <a:ext cx="1687832" cy="14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flipH="1">
            <a:off x="563465" y="5006606"/>
            <a:ext cx="2538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소셜 로그인 플랫폼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8968904" y="4245231"/>
            <a:ext cx="2538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Boot</a:t>
            </a:r>
          </a:p>
          <a:p>
            <a:pPr algn="ctr"/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Server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101836" y="3587289"/>
            <a:ext cx="167336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61141" y="3189563"/>
            <a:ext cx="253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요청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339327" y="3611282"/>
            <a:ext cx="167336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flipH="1">
            <a:off x="6906823" y="3189563"/>
            <a:ext cx="253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정보 전송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3" name="Picture 12" descr="JW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2" r="68359" b="25812"/>
          <a:stretch/>
        </p:blipFill>
        <p:spPr bwMode="auto">
          <a:xfrm>
            <a:off x="10581705" y="1760801"/>
            <a:ext cx="1000601" cy="100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 flipH="1">
            <a:off x="9812819" y="2654360"/>
            <a:ext cx="253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JWT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44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인증 구조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8" name="Picture 12" descr="MySQL 로고 PNG 이미지는 무료로 다운로드 할 수 있습니다. - Crazy Png-Png 이미지 무료 다운로드-Crazy  Png-Png 이미지 무료 다운로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13" y="2146193"/>
            <a:ext cx="1379472" cy="137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dis - Redis!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410" y="3665720"/>
            <a:ext cx="2600102" cy="179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 flipH="1">
            <a:off x="8427972" y="5147930"/>
            <a:ext cx="96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Redis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1" name="꺾인 연결선 30"/>
          <p:cNvCxnSpPr>
            <a:endCxn id="28" idx="1"/>
          </p:cNvCxnSpPr>
          <p:nvPr/>
        </p:nvCxnSpPr>
        <p:spPr>
          <a:xfrm flipV="1">
            <a:off x="2438285" y="2835929"/>
            <a:ext cx="5260928" cy="325459"/>
          </a:xfrm>
          <a:prstGeom prst="bentConnector3">
            <a:avLst>
              <a:gd name="adj1" fmla="val 340"/>
            </a:avLst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9" idx="1"/>
          </p:cNvCxnSpPr>
          <p:nvPr/>
        </p:nvCxnSpPr>
        <p:spPr>
          <a:xfrm>
            <a:off x="2438285" y="4002809"/>
            <a:ext cx="5173125" cy="559947"/>
          </a:xfrm>
          <a:prstGeom prst="bentConnector3">
            <a:avLst>
              <a:gd name="adj1" fmla="val -783"/>
            </a:avLst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2" descr="JW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2" r="68359" b="25812"/>
          <a:stretch/>
        </p:blipFill>
        <p:spPr bwMode="auto">
          <a:xfrm>
            <a:off x="1936809" y="2999040"/>
            <a:ext cx="1002952" cy="10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 flipH="1">
            <a:off x="2038409" y="3959188"/>
            <a:ext cx="79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JWT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곱셈 기호 34"/>
          <p:cNvSpPr/>
          <p:nvPr/>
        </p:nvSpPr>
        <p:spPr>
          <a:xfrm>
            <a:off x="4665134" y="2418814"/>
            <a:ext cx="931333" cy="931333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9710672" y="4152441"/>
            <a:ext cx="3179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속도 ↑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 삭제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13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REST Docs + JUnit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2" descr="/Users/handabin/Library/Group Containers/L48J367XN4.com.infraware.PolarisOffice/EngineTemp/12386/fImage1671910387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754" y="1902248"/>
            <a:ext cx="1545243" cy="1129398"/>
          </a:xfrm>
          <a:prstGeom prst="rect">
            <a:avLst/>
          </a:prstGeom>
          <a:noFill/>
        </p:spPr>
      </p:pic>
      <p:pic>
        <p:nvPicPr>
          <p:cNvPr id="6" name="그림 3" descr="/Users/handabin/Library/Group Containers/L48J367XN4.com.infraware.PolarisOffice/EngineTemp/12386/fImage35698310436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48"/>
          <a:stretch/>
        </p:blipFill>
        <p:spPr>
          <a:xfrm>
            <a:off x="916016" y="3224316"/>
            <a:ext cx="5218084" cy="2681739"/>
          </a:xfrm>
          <a:prstGeom prst="rect">
            <a:avLst/>
          </a:prstGeom>
          <a:noFill/>
        </p:spPr>
      </p:pic>
      <p:pic>
        <p:nvPicPr>
          <p:cNvPr id="7" name="그림 4" descr="/Users/handabin/Library/Group Containers/L48J367XN4.com.infraware.PolarisOffice/EngineTemp/12386/fImage6026105700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16" y="1922638"/>
            <a:ext cx="1092390" cy="1088618"/>
          </a:xfrm>
          <a:prstGeom prst="rect">
            <a:avLst/>
          </a:prstGeom>
          <a:noFill/>
        </p:spPr>
      </p:pic>
      <p:pic>
        <p:nvPicPr>
          <p:cNvPr id="8" name="그림 5" descr="/Users/handabin/Library/Group Containers/L48J367XN4.com.infraware.PolarisOffice/EngineTemp/12386/fImage653833106390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57" y="3224316"/>
            <a:ext cx="4563893" cy="2974729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4516" y="5036776"/>
            <a:ext cx="3505200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973742" y="1415998"/>
            <a:ext cx="147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JUnit5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8066784" y="1489133"/>
            <a:ext cx="2641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REST Docs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3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DB Dump </a:t>
            </a:r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자동화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9" y="4643592"/>
            <a:ext cx="10971278" cy="1408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9" y="3287595"/>
            <a:ext cx="5595214" cy="11190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895" y="872178"/>
            <a:ext cx="3983262" cy="34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Cloud Vision API(OCR)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Face Detection Using Google Cloud Vision API | by Jeevan Anand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40" y="1459728"/>
            <a:ext cx="4622700" cy="23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229271" y="874493"/>
            <a:ext cx="5145502" cy="2340319"/>
            <a:chOff x="723876" y="3616168"/>
            <a:chExt cx="5954533" cy="27082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76" y="4603651"/>
              <a:ext cx="5954533" cy="172080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b="53084"/>
            <a:stretch/>
          </p:blipFill>
          <p:spPr>
            <a:xfrm>
              <a:off x="724009" y="3616168"/>
              <a:ext cx="5954400" cy="987483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271" y="3771078"/>
            <a:ext cx="5145502" cy="2629694"/>
          </a:xfrm>
          <a:prstGeom prst="rect">
            <a:avLst/>
          </a:prstGeom>
        </p:spPr>
      </p:pic>
      <p:sp>
        <p:nvSpPr>
          <p:cNvPr id="2" name="아래쪽 화살표 1"/>
          <p:cNvSpPr/>
          <p:nvPr/>
        </p:nvSpPr>
        <p:spPr>
          <a:xfrm>
            <a:off x="8802022" y="3214812"/>
            <a:ext cx="331587" cy="556266"/>
          </a:xfrm>
          <a:prstGeom prst="downArrow">
            <a:avLst>
              <a:gd name="adj1" fmla="val 38241"/>
              <a:gd name="adj2" fmla="val 60603"/>
            </a:avLst>
          </a:prstGeom>
          <a:solidFill>
            <a:srgbClr val="4B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91084" y="2153930"/>
            <a:ext cx="531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제약사항</a:t>
            </a:r>
            <a:endParaRPr lang="en-US" altLang="ko-KR" sz="7200" dirty="0" smtClean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8715" y="3392944"/>
            <a:ext cx="809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 향상의 어려움</a:t>
            </a:r>
            <a:endParaRPr lang="en-US" altLang="ko-KR" sz="4800" dirty="0" smtClean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7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278" y="387417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ONTENTS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608161" y="738850"/>
            <a:ext cx="869483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5608" y="2231357"/>
            <a:ext cx="1088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537CF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</a:t>
            </a:r>
            <a:endParaRPr lang="ko-KR" altLang="en-US" sz="4000" dirty="0">
              <a:solidFill>
                <a:srgbClr val="537CF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55326" y="3134068"/>
            <a:ext cx="1422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537C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89910" y="4291117"/>
            <a:ext cx="236056" cy="236056"/>
          </a:xfrm>
          <a:prstGeom prst="ellipse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45277" y="2939243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27303" y="4934350"/>
            <a:ext cx="1361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왜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HP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?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10751" y="2231357"/>
            <a:ext cx="1088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27724" y="3134068"/>
            <a:ext cx="2130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</a:t>
            </a:r>
            <a:r>
              <a:rPr lang="ko-KR" altLang="en-US" sz="2800" dirty="0" smtClean="0">
                <a:solidFill>
                  <a:srgbClr val="537C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소개</a:t>
            </a:r>
            <a:endParaRPr lang="ko-KR" altLang="en-US" sz="2800" dirty="0">
              <a:solidFill>
                <a:srgbClr val="537C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575053" y="4291117"/>
            <a:ext cx="236056" cy="236056"/>
          </a:xfrm>
          <a:prstGeom prst="ellipse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4330420" y="2939243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67094" y="4934350"/>
            <a:ext cx="15760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기술 스택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추천 알고리즘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95894" y="2231357"/>
            <a:ext cx="1088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537CF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 </a:t>
            </a:r>
            <a:endParaRPr lang="ko-KR" altLang="en-US" sz="4000" dirty="0">
              <a:solidFill>
                <a:srgbClr val="537CF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89994" y="3134068"/>
            <a:ext cx="891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UCC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260196" y="4291117"/>
            <a:ext cx="236056" cy="236056"/>
          </a:xfrm>
          <a:prstGeom prst="ellipse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7015563" y="2939243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762845" y="4934350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서비스 소개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581037" y="2231357"/>
            <a:ext cx="1088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04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152700" y="3134068"/>
            <a:ext cx="1821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라이브 </a:t>
            </a:r>
            <a:r>
              <a:rPr lang="ko-KR" altLang="en-US" sz="2800" dirty="0" smtClean="0">
                <a:solidFill>
                  <a:srgbClr val="537C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</a:t>
            </a:r>
            <a:endParaRPr lang="ko-KR" altLang="en-US" sz="2800" dirty="0">
              <a:solidFill>
                <a:srgbClr val="537C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945339" y="4291117"/>
            <a:ext cx="236056" cy="236056"/>
          </a:xfrm>
          <a:prstGeom prst="ellipse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9700706" y="2939243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84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85011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69" y="3514837"/>
            <a:ext cx="8786698" cy="12402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9" y="5091647"/>
            <a:ext cx="3802148" cy="10577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-1" t="56708" r="32121"/>
          <a:stretch/>
        </p:blipFill>
        <p:spPr>
          <a:xfrm>
            <a:off x="5441187" y="5091647"/>
            <a:ext cx="6050113" cy="1163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209" y="1796533"/>
            <a:ext cx="11444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편집 거리 알고리즘</a:t>
            </a:r>
            <a:endParaRPr lang="en-US" altLang="ko-KR" sz="4400" dirty="0" smtClean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(Minimum Edit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Distance, </a:t>
            </a:r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Levenshtein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Disance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)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4831729" y="5176850"/>
            <a:ext cx="331587" cy="887332"/>
          </a:xfrm>
          <a:prstGeom prst="downArrow">
            <a:avLst>
              <a:gd name="adj1" fmla="val 38241"/>
              <a:gd name="adj2" fmla="val 60603"/>
            </a:avLst>
          </a:prstGeom>
          <a:solidFill>
            <a:srgbClr val="4B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8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FireBase</a:t>
            </a:r>
            <a:r>
              <a:rPr lang="en-US" altLang="ko-KR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FCM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1" descr="/Users/handabin/Library/Group Containers/L48J367XN4.com.infraware.PolarisOffice/EngineTemp/12386/fImage19629228673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28" y="4189745"/>
            <a:ext cx="9441180" cy="11112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603" y="999442"/>
            <a:ext cx="6658904" cy="11812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603" y="2152918"/>
            <a:ext cx="6658904" cy="1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협업 </a:t>
            </a:r>
            <a:r>
              <a:rPr lang="ko-KR" alt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(Collaborative Filtering)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02" y="2474122"/>
            <a:ext cx="3331356" cy="20935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85403" y="4757124"/>
            <a:ext cx="367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명시적 피드백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278" y="2474122"/>
            <a:ext cx="5345784" cy="842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279" y="3691044"/>
            <a:ext cx="5345783" cy="917060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 rot="16200000">
            <a:off x="5337532" y="3141841"/>
            <a:ext cx="331587" cy="887332"/>
          </a:xfrm>
          <a:prstGeom prst="downArrow">
            <a:avLst>
              <a:gd name="adj1" fmla="val 38241"/>
              <a:gd name="adj2" fmla="val 60603"/>
            </a:avLst>
          </a:prstGeom>
          <a:solidFill>
            <a:srgbClr val="666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3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컨텐츠 기반 </a:t>
            </a:r>
            <a:r>
              <a:rPr lang="ko-KR" alt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(Content-Based Filtering)</a:t>
            </a:r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5337532" y="3141841"/>
            <a:ext cx="331587" cy="887332"/>
          </a:xfrm>
          <a:prstGeom prst="downArrow">
            <a:avLst>
              <a:gd name="adj1" fmla="val 38241"/>
              <a:gd name="adj2" fmla="val 60603"/>
            </a:avLst>
          </a:prstGeom>
          <a:solidFill>
            <a:srgbClr val="666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197" y="3490905"/>
            <a:ext cx="3677581" cy="8239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95" y="2317816"/>
            <a:ext cx="4529883" cy="8451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15" y="2003129"/>
            <a:ext cx="2757339" cy="23590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670" y="3902875"/>
            <a:ext cx="3913361" cy="19785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197" y="4556329"/>
            <a:ext cx="3677581" cy="80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r="40505" b="31491"/>
          <a:stretch/>
        </p:blipFill>
        <p:spPr>
          <a:xfrm>
            <a:off x="6046122" y="2093728"/>
            <a:ext cx="5317898" cy="2543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CF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구현 과정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평가 데이터 생성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19" y="1866551"/>
            <a:ext cx="6134100" cy="12556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r="47503" b="66320"/>
          <a:stretch/>
        </p:blipFill>
        <p:spPr>
          <a:xfrm>
            <a:off x="747861" y="3122189"/>
            <a:ext cx="5701683" cy="242714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146277" y="2703449"/>
            <a:ext cx="2591280" cy="3358318"/>
            <a:chOff x="3657120" y="2784587"/>
            <a:chExt cx="2591280" cy="335831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/>
            <a:srcRect r="68824" b="80267"/>
            <a:stretch/>
          </p:blipFill>
          <p:spPr>
            <a:xfrm>
              <a:off x="3669215" y="2784587"/>
              <a:ext cx="2579185" cy="81762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rcRect l="24288" t="26172" r="39732" b="3062"/>
            <a:stretch/>
          </p:blipFill>
          <p:spPr>
            <a:xfrm>
              <a:off x="3657120" y="3602214"/>
              <a:ext cx="2579185" cy="2540691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r="32967" b="87299"/>
          <a:stretch/>
        </p:blipFill>
        <p:spPr>
          <a:xfrm>
            <a:off x="3363002" y="5256141"/>
            <a:ext cx="8295598" cy="9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CF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구현 과정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무작위 생성 사용자와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scatter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비교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1" y="1942840"/>
            <a:ext cx="5065798" cy="3415048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66" y="1942840"/>
            <a:ext cx="5021383" cy="3420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3632" y="5419400"/>
            <a:ext cx="367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96732" y="5419400"/>
            <a:ext cx="367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4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CF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구현 과정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최적의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정확도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3632" y="5419400"/>
            <a:ext cx="367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96732" y="5419400"/>
            <a:ext cx="367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6847" r="598" b="1272"/>
          <a:stretch/>
        </p:blipFill>
        <p:spPr>
          <a:xfrm>
            <a:off x="851386" y="1880411"/>
            <a:ext cx="5091874" cy="3410192"/>
          </a:xfr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411" y="1880411"/>
            <a:ext cx="5195023" cy="34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모델의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RMSE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결과값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48006"/>
          <a:stretch/>
        </p:blipFill>
        <p:spPr>
          <a:xfrm>
            <a:off x="4753832" y="1446439"/>
            <a:ext cx="6828590" cy="22722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51881"/>
          <a:stretch/>
        </p:blipFill>
        <p:spPr>
          <a:xfrm>
            <a:off x="4753832" y="4144859"/>
            <a:ext cx="6828590" cy="21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9657" y="395698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UCC</a:t>
            </a:r>
            <a:endParaRPr lang="ko-KR" altLang="en-US" sz="88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5314" y="-14514"/>
            <a:ext cx="5776686" cy="7109639"/>
          </a:xfrm>
          <a:prstGeom prst="rect">
            <a:avLst/>
          </a:prstGeom>
          <a:gradFill flip="none" rotWithShape="1">
            <a:gsLst>
              <a:gs pos="0">
                <a:srgbClr val="6A52FE"/>
              </a:gs>
              <a:gs pos="100000">
                <a:srgbClr val="1489F4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45600" dirty="0" smtClean="0">
                <a:solidFill>
                  <a:srgbClr val="EDEFF9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 03</a:t>
            </a:r>
            <a:endParaRPr lang="ko-KR" altLang="en-US" sz="45600" dirty="0">
              <a:solidFill>
                <a:srgbClr val="EDEFF9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30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-14514"/>
            <a:ext cx="5094515" cy="7109639"/>
          </a:xfrm>
          <a:prstGeom prst="rect">
            <a:avLst/>
          </a:prstGeom>
          <a:gradFill flip="none" rotWithShape="1">
            <a:gsLst>
              <a:gs pos="0">
                <a:srgbClr val="6A52FE"/>
              </a:gs>
              <a:gs pos="100000">
                <a:srgbClr val="1489F4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45600" dirty="0" smtClean="0">
                <a:solidFill>
                  <a:srgbClr val="EDEFF9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 01</a:t>
            </a:r>
            <a:endParaRPr lang="ko-KR" altLang="en-US" sz="45600" dirty="0">
              <a:solidFill>
                <a:srgbClr val="EDEFF9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05100" y="3335905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기획의도</a:t>
            </a:r>
            <a:endParaRPr lang="ko-KR" altLang="en-US" sz="88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296548" y="5723505"/>
            <a:ext cx="4926304" cy="558770"/>
          </a:xfrm>
        </p:spPr>
        <p:txBody>
          <a:bodyPr/>
          <a:lstStyle/>
          <a:p>
            <a:pPr algn="l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왜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HP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인가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63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446813" y="3437505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라이브 시연</a:t>
            </a:r>
            <a:endParaRPr lang="ko-KR" altLang="en-US" sz="88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14514"/>
            <a:ext cx="6096000" cy="7109639"/>
          </a:xfrm>
          <a:prstGeom prst="rect">
            <a:avLst/>
          </a:prstGeom>
          <a:gradFill flip="none" rotWithShape="1">
            <a:gsLst>
              <a:gs pos="0">
                <a:srgbClr val="6A52FE"/>
              </a:gs>
              <a:gs pos="100000">
                <a:srgbClr val="1489F4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45600" dirty="0" smtClean="0">
                <a:solidFill>
                  <a:srgbClr val="EDEFF9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 04</a:t>
            </a:r>
            <a:endParaRPr lang="ko-KR" altLang="en-US" sz="45600" dirty="0">
              <a:solidFill>
                <a:srgbClr val="EDEFF9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75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8CA2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52" b="88796" l="5463" r="95093">
                        <a14:foregroundMark x1="24444" y1="62963" x2="24444" y2="62963"/>
                        <a14:foregroundMark x1="50185" y1="48611" x2="50185" y2="48611"/>
                        <a14:foregroundMark x1="48148" y1="40185" x2="48148" y2="40185"/>
                        <a14:foregroundMark x1="79722" y1="57963" x2="79722" y2="57963"/>
                      </a14:backgroundRemoval>
                    </a14:imgEffect>
                  </a14:imgLayer>
                </a14:imgProps>
              </a:ext>
            </a:extLst>
          </a:blip>
          <a:srcRect l="7904" t="21942" r="4908" b="17431"/>
          <a:stretch/>
        </p:blipFill>
        <p:spPr>
          <a:xfrm>
            <a:off x="975955" y="3297704"/>
            <a:ext cx="5120045" cy="3560296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5515428" y="420915"/>
            <a:ext cx="6081486" cy="3529431"/>
          </a:xfrm>
          <a:prstGeom prst="wedgeRectCallout">
            <a:avLst>
              <a:gd name="adj1" fmla="val -37974"/>
              <a:gd name="adj2" fmla="val 64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397841" y="1585465"/>
            <a:ext cx="2316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rgbClr val="537CFF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Q&amp;A</a:t>
            </a:r>
            <a:endParaRPr lang="ko-KR" altLang="en-US" sz="7200" dirty="0">
              <a:solidFill>
                <a:srgbClr val="537CFF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01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8CA2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52" b="88796" l="5463" r="95093">
                        <a14:foregroundMark x1="24444" y1="62963" x2="24444" y2="62963"/>
                        <a14:foregroundMark x1="50185" y1="48611" x2="50185" y2="48611"/>
                        <a14:foregroundMark x1="48148" y1="40185" x2="48148" y2="40185"/>
                        <a14:foregroundMark x1="79722" y1="57963" x2="79722" y2="57963"/>
                      </a14:backgroundRemoval>
                    </a14:imgEffect>
                  </a14:imgLayer>
                </a14:imgProps>
              </a:ext>
            </a:extLst>
          </a:blip>
          <a:srcRect l="7904" t="21942" r="4908" b="17431"/>
          <a:stretch/>
        </p:blipFill>
        <p:spPr>
          <a:xfrm>
            <a:off x="975955" y="3297704"/>
            <a:ext cx="5120045" cy="3560296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5515428" y="420915"/>
            <a:ext cx="6081486" cy="3529431"/>
          </a:xfrm>
          <a:prstGeom prst="wedgeRectCallout">
            <a:avLst>
              <a:gd name="adj1" fmla="val -37974"/>
              <a:gd name="adj2" fmla="val 64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55514" y="158546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rgbClr val="537CFF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감사합니다</a:t>
            </a:r>
            <a:endParaRPr lang="ko-KR" altLang="en-US" sz="7200" dirty="0">
              <a:solidFill>
                <a:srgbClr val="537CFF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7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1409700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588875" y="721112"/>
            <a:ext cx="11277391" cy="5749945"/>
            <a:chOff x="2114205" y="491951"/>
            <a:chExt cx="6812402" cy="3473405"/>
          </a:xfrm>
        </p:grpSpPr>
        <p:grpSp>
          <p:nvGrpSpPr>
            <p:cNvPr id="73" name="그룹 72"/>
            <p:cNvGrpSpPr/>
            <p:nvPr/>
          </p:nvGrpSpPr>
          <p:grpSpPr>
            <a:xfrm>
              <a:off x="3765550" y="1504950"/>
              <a:ext cx="3900170" cy="2131061"/>
              <a:chOff x="3765550" y="1504950"/>
              <a:chExt cx="3900170" cy="2131061"/>
            </a:xfrm>
          </p:grpSpPr>
          <p:cxnSp>
            <p:nvCxnSpPr>
              <p:cNvPr id="93" name="직선 연결선 92"/>
              <p:cNvCxnSpPr/>
              <p:nvPr/>
            </p:nvCxnSpPr>
            <p:spPr>
              <a:xfrm>
                <a:off x="3765550" y="3636010"/>
                <a:ext cx="3900170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 flipV="1">
                <a:off x="4122420" y="3248025"/>
                <a:ext cx="0" cy="38798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flipV="1">
                <a:off x="4712970" y="3119438"/>
                <a:ext cx="0" cy="516572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 flipV="1">
                <a:off x="5303520" y="2934310"/>
                <a:ext cx="0" cy="70170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 flipV="1">
                <a:off x="5894070" y="2682875"/>
                <a:ext cx="0" cy="95313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flipV="1">
                <a:off x="6484620" y="2425700"/>
                <a:ext cx="0" cy="121031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7075170" y="2098675"/>
                <a:ext cx="0" cy="153733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V="1">
                <a:off x="7665720" y="1504950"/>
                <a:ext cx="0" cy="213106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/>
            <p:cNvGrpSpPr/>
            <p:nvPr/>
          </p:nvGrpSpPr>
          <p:grpSpPr>
            <a:xfrm>
              <a:off x="4077628" y="1329030"/>
              <a:ext cx="3642092" cy="1847266"/>
              <a:chOff x="4077628" y="1329030"/>
              <a:chExt cx="3642092" cy="1847266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4077628" y="3068296"/>
                <a:ext cx="108000" cy="108000"/>
              </a:xfrm>
              <a:prstGeom prst="ellipse">
                <a:avLst/>
              </a:prstGeom>
              <a:solidFill>
                <a:srgbClr val="A9D1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658970" y="2934310"/>
                <a:ext cx="108000" cy="108000"/>
              </a:xfrm>
              <a:prstGeom prst="ellipse">
                <a:avLst/>
              </a:prstGeom>
              <a:solidFill>
                <a:srgbClr val="A8D0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5249520" y="2769526"/>
                <a:ext cx="108000" cy="108000"/>
              </a:xfrm>
              <a:prstGeom prst="ellipse">
                <a:avLst/>
              </a:prstGeom>
              <a:solidFill>
                <a:srgbClr val="A5C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5840070" y="2486000"/>
                <a:ext cx="108000" cy="108000"/>
              </a:xfrm>
              <a:prstGeom prst="ellipse">
                <a:avLst/>
              </a:prstGeom>
              <a:solidFill>
                <a:srgbClr val="9DC5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6430620" y="2243138"/>
                <a:ext cx="108000" cy="108000"/>
              </a:xfrm>
              <a:prstGeom prst="ellipse">
                <a:avLst/>
              </a:prstGeom>
              <a:solidFill>
                <a:srgbClr val="92BB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7021170" y="1909103"/>
                <a:ext cx="108000" cy="108000"/>
              </a:xfrm>
              <a:prstGeom prst="ellipse">
                <a:avLst/>
              </a:prstGeom>
              <a:solidFill>
                <a:srgbClr val="7DA7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7611720" y="1329030"/>
                <a:ext cx="108000" cy="108000"/>
              </a:xfrm>
              <a:prstGeom prst="ellipse">
                <a:avLst/>
              </a:prstGeom>
              <a:solidFill>
                <a:srgbClr val="4C7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4119563" y="1385888"/>
                <a:ext cx="3533775" cy="1733550"/>
              </a:xfrm>
              <a:custGeom>
                <a:avLst/>
                <a:gdLst>
                  <a:gd name="connsiteX0" fmla="*/ 0 w 3533775"/>
                  <a:gd name="connsiteY0" fmla="*/ 1733550 h 1733550"/>
                  <a:gd name="connsiteX1" fmla="*/ 609600 w 3533775"/>
                  <a:gd name="connsiteY1" fmla="*/ 1600200 h 1733550"/>
                  <a:gd name="connsiteX2" fmla="*/ 1204912 w 3533775"/>
                  <a:gd name="connsiteY2" fmla="*/ 1428750 h 1733550"/>
                  <a:gd name="connsiteX3" fmla="*/ 1795462 w 3533775"/>
                  <a:gd name="connsiteY3" fmla="*/ 1147762 h 1733550"/>
                  <a:gd name="connsiteX4" fmla="*/ 2376487 w 3533775"/>
                  <a:gd name="connsiteY4" fmla="*/ 909637 h 1733550"/>
                  <a:gd name="connsiteX5" fmla="*/ 2967037 w 3533775"/>
                  <a:gd name="connsiteY5" fmla="*/ 571500 h 1733550"/>
                  <a:gd name="connsiteX6" fmla="*/ 3533775 w 3533775"/>
                  <a:gd name="connsiteY6" fmla="*/ 0 h 173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75" h="1733550">
                    <a:moveTo>
                      <a:pt x="0" y="1733550"/>
                    </a:moveTo>
                    <a:cubicBezTo>
                      <a:pt x="204390" y="1692275"/>
                      <a:pt x="408781" y="1651000"/>
                      <a:pt x="609600" y="1600200"/>
                    </a:cubicBezTo>
                    <a:cubicBezTo>
                      <a:pt x="810419" y="1549400"/>
                      <a:pt x="1007268" y="1504156"/>
                      <a:pt x="1204912" y="1428750"/>
                    </a:cubicBezTo>
                    <a:cubicBezTo>
                      <a:pt x="1402556" y="1353344"/>
                      <a:pt x="1600200" y="1234281"/>
                      <a:pt x="1795462" y="1147762"/>
                    </a:cubicBezTo>
                    <a:cubicBezTo>
                      <a:pt x="1990724" y="1061243"/>
                      <a:pt x="2181225" y="1005681"/>
                      <a:pt x="2376487" y="909637"/>
                    </a:cubicBezTo>
                    <a:cubicBezTo>
                      <a:pt x="2571749" y="813593"/>
                      <a:pt x="2774156" y="723106"/>
                      <a:pt x="2967037" y="571500"/>
                    </a:cubicBezTo>
                    <a:cubicBezTo>
                      <a:pt x="3159918" y="419894"/>
                      <a:pt x="3434556" y="92869"/>
                      <a:pt x="3533775" y="0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rgbClr val="4B76FF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제목 1"/>
            <p:cNvSpPr txBox="1">
              <a:spLocks/>
            </p:cNvSpPr>
            <p:nvPr/>
          </p:nvSpPr>
          <p:spPr>
            <a:xfrm>
              <a:off x="3791295" y="2800616"/>
              <a:ext cx="767597" cy="2673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0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1063</a:t>
              </a:r>
              <a:r>
                <a:rPr lang="ko-KR" altLang="en-US" sz="20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억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6" name="제목 1"/>
            <p:cNvSpPr txBox="1">
              <a:spLocks/>
            </p:cNvSpPr>
            <p:nvPr/>
          </p:nvSpPr>
          <p:spPr>
            <a:xfrm>
              <a:off x="7335921" y="1057859"/>
              <a:ext cx="767597" cy="2673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0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5044</a:t>
              </a:r>
              <a:r>
                <a:rPr lang="ko-KR" altLang="en-US" sz="20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억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7" name="제목 1"/>
            <p:cNvSpPr txBox="1">
              <a:spLocks/>
            </p:cNvSpPr>
            <p:nvPr/>
          </p:nvSpPr>
          <p:spPr>
            <a:xfrm>
              <a:off x="3897271" y="3626241"/>
              <a:ext cx="4619535" cy="3391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600" dirty="0" smtClean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2019          2020           2021         2022         2023          2024         2025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3791295" y="1166731"/>
              <a:ext cx="2468187" cy="1195735"/>
              <a:chOff x="4126370" y="1427965"/>
              <a:chExt cx="2005805" cy="97173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5138590" y="1437030"/>
                <a:ext cx="717751" cy="717751"/>
              </a:xfrm>
              <a:prstGeom prst="ellipse">
                <a:avLst/>
              </a:prstGeom>
              <a:solidFill>
                <a:srgbClr val="FFF2CC">
                  <a:alpha val="4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3" name="Picture 10" descr="https://cdn-icons-png.flaticon.com/512/2268/226814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768740" flipV="1">
                <a:off x="5199136" y="1466656"/>
                <a:ext cx="933039" cy="9330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제목 1"/>
              <p:cNvSpPr txBox="1">
                <a:spLocks/>
              </p:cNvSpPr>
              <p:nvPr/>
            </p:nvSpPr>
            <p:spPr>
              <a:xfrm>
                <a:off x="4126370" y="1427965"/>
                <a:ext cx="1585482" cy="79522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ko-KR" altLang="en-US" sz="24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연평균성장률</a:t>
                </a:r>
                <a:endPara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r"/>
                <a:r>
                  <a:rPr lang="en-US" altLang="ko-KR" sz="3600" dirty="0" smtClean="0">
                    <a:solidFill>
                      <a:srgbClr val="88C057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30%</a:t>
                </a:r>
                <a:endParaRPr lang="ko-KR" altLang="en-US" sz="3600" dirty="0">
                  <a:solidFill>
                    <a:srgbClr val="88C0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79" name="제목 1"/>
            <p:cNvSpPr txBox="1">
              <a:spLocks/>
            </p:cNvSpPr>
            <p:nvPr/>
          </p:nvSpPr>
          <p:spPr>
            <a:xfrm>
              <a:off x="2133884" y="491951"/>
              <a:ext cx="6792723" cy="5459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 세계 디지털 헬스케어 시장 전망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0" name="제목 1"/>
            <p:cNvSpPr txBox="1">
              <a:spLocks/>
            </p:cNvSpPr>
            <p:nvPr/>
          </p:nvSpPr>
          <p:spPr>
            <a:xfrm>
              <a:off x="2217446" y="922462"/>
              <a:ext cx="1161434" cy="2673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6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단위</a:t>
              </a:r>
              <a:r>
                <a:rPr lang="en-US" altLang="ko-KR" sz="16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16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달러</a:t>
              </a:r>
              <a:endPara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1" name="제목 1"/>
            <p:cNvSpPr txBox="1">
              <a:spLocks/>
            </p:cNvSpPr>
            <p:nvPr/>
          </p:nvSpPr>
          <p:spPr>
            <a:xfrm>
              <a:off x="2114205" y="3641083"/>
              <a:ext cx="2457004" cy="2673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자료</a:t>
              </a:r>
              <a:r>
                <a:rPr lang="en-US" altLang="ko-KR" sz="1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1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글로벌 마켓 </a:t>
              </a:r>
              <a:r>
                <a:rPr lang="ko-KR" altLang="en-US" sz="1400" dirty="0" err="1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인사이트</a:t>
              </a:r>
              <a:endPara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3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4274075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522047" y="919973"/>
            <a:ext cx="8508060" cy="5189728"/>
            <a:chOff x="1866900" y="303930"/>
            <a:chExt cx="8508060" cy="5189728"/>
          </a:xfrm>
        </p:grpSpPr>
        <p:grpSp>
          <p:nvGrpSpPr>
            <p:cNvPr id="43" name="그룹 42"/>
            <p:cNvGrpSpPr/>
            <p:nvPr/>
          </p:nvGrpSpPr>
          <p:grpSpPr>
            <a:xfrm>
              <a:off x="5204644" y="1577492"/>
              <a:ext cx="3338145" cy="677938"/>
              <a:chOff x="-3814395" y="1101243"/>
              <a:chExt cx="3338145" cy="677938"/>
            </a:xfrm>
            <a:solidFill>
              <a:schemeClr val="bg1">
                <a:lumMod val="95000"/>
              </a:schemeClr>
            </a:solidFill>
          </p:grpSpPr>
          <p:sp>
            <p:nvSpPr>
              <p:cNvPr id="75" name="직사각형 74"/>
              <p:cNvSpPr/>
              <p:nvPr/>
            </p:nvSpPr>
            <p:spPr>
              <a:xfrm>
                <a:off x="-3814395" y="1101244"/>
                <a:ext cx="2996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-1154187" y="1101243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5236634" y="2605408"/>
              <a:ext cx="3338145" cy="677938"/>
              <a:chOff x="-3814395" y="1101243"/>
              <a:chExt cx="3338145" cy="677938"/>
            </a:xfrm>
            <a:solidFill>
              <a:schemeClr val="bg1">
                <a:lumMod val="95000"/>
              </a:schemeClr>
            </a:solidFill>
          </p:grpSpPr>
          <p:sp>
            <p:nvSpPr>
              <p:cNvPr id="73" name="직사각형 72"/>
              <p:cNvSpPr/>
              <p:nvPr/>
            </p:nvSpPr>
            <p:spPr>
              <a:xfrm>
                <a:off x="-3814395" y="1101244"/>
                <a:ext cx="2996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-1154187" y="1101243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173800" y="3630917"/>
              <a:ext cx="3338145" cy="677938"/>
              <a:chOff x="-3814395" y="1101243"/>
              <a:chExt cx="3338145" cy="677938"/>
            </a:xfrm>
            <a:solidFill>
              <a:schemeClr val="bg1">
                <a:lumMod val="95000"/>
              </a:schemeClr>
            </a:solidFill>
          </p:grpSpPr>
          <p:sp>
            <p:nvSpPr>
              <p:cNvPr id="71" name="직사각형 70"/>
              <p:cNvSpPr/>
              <p:nvPr/>
            </p:nvSpPr>
            <p:spPr>
              <a:xfrm>
                <a:off x="-3814395" y="1101244"/>
                <a:ext cx="2996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-1154187" y="1101243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173800" y="4623470"/>
              <a:ext cx="3338145" cy="677938"/>
              <a:chOff x="-3627834" y="1101243"/>
              <a:chExt cx="3338145" cy="677938"/>
            </a:xfrm>
            <a:solidFill>
              <a:schemeClr val="bg1">
                <a:lumMod val="95000"/>
              </a:schemeClr>
            </a:solidFill>
          </p:grpSpPr>
          <p:sp>
            <p:nvSpPr>
              <p:cNvPr id="69" name="직사각형 68"/>
              <p:cNvSpPr/>
              <p:nvPr/>
            </p:nvSpPr>
            <p:spPr>
              <a:xfrm>
                <a:off x="-3627834" y="1101244"/>
                <a:ext cx="2996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-967626" y="1101243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996105" y="1577492"/>
              <a:ext cx="3338145" cy="677938"/>
              <a:chOff x="-3814395" y="1101243"/>
              <a:chExt cx="3338145" cy="677938"/>
            </a:xfrm>
            <a:gradFill flip="none" rotWithShape="1">
              <a:gsLst>
                <a:gs pos="12000">
                  <a:srgbClr val="D41651"/>
                </a:gs>
                <a:gs pos="100000">
                  <a:srgbClr val="E71D5C"/>
                </a:gs>
              </a:gsLst>
              <a:lin ang="18900000" scaled="1"/>
              <a:tileRect/>
            </a:gradFill>
          </p:grpSpPr>
          <p:sp>
            <p:nvSpPr>
              <p:cNvPr id="67" name="직사각형 66"/>
              <p:cNvSpPr/>
              <p:nvPr/>
            </p:nvSpPr>
            <p:spPr>
              <a:xfrm>
                <a:off x="-3814395" y="1101244"/>
                <a:ext cx="2996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-1154187" y="1101243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3996105" y="2605408"/>
              <a:ext cx="2999176" cy="677938"/>
              <a:chOff x="-3814395" y="2127157"/>
              <a:chExt cx="2999176" cy="677938"/>
            </a:xfrm>
            <a:gradFill flip="none" rotWithShape="1">
              <a:gsLst>
                <a:gs pos="26000">
                  <a:srgbClr val="DE7400"/>
                </a:gs>
                <a:gs pos="100000">
                  <a:srgbClr val="ED7E00"/>
                </a:gs>
              </a:gsLst>
              <a:lin ang="18900000" scaled="1"/>
              <a:tileRect/>
            </a:gradFill>
          </p:grpSpPr>
          <p:sp>
            <p:nvSpPr>
              <p:cNvPr id="65" name="직사각형 64"/>
              <p:cNvSpPr/>
              <p:nvPr/>
            </p:nvSpPr>
            <p:spPr>
              <a:xfrm>
                <a:off x="-3814395" y="2127158"/>
                <a:ext cx="2650331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-1493156" y="2127157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4017261" y="3630918"/>
              <a:ext cx="2528426" cy="677937"/>
              <a:chOff x="-3793239" y="3153071"/>
              <a:chExt cx="2528426" cy="677937"/>
            </a:xfrm>
            <a:gradFill>
              <a:gsLst>
                <a:gs pos="36000">
                  <a:srgbClr val="95AE44"/>
                </a:gs>
                <a:gs pos="100000">
                  <a:srgbClr val="ABC262"/>
                </a:gs>
              </a:gsLst>
              <a:lin ang="18900000" scaled="1"/>
            </a:gradFill>
          </p:grpSpPr>
          <p:sp>
            <p:nvSpPr>
              <p:cNvPr id="63" name="직사각형 62"/>
              <p:cNvSpPr/>
              <p:nvPr/>
            </p:nvSpPr>
            <p:spPr>
              <a:xfrm>
                <a:off x="-3793239" y="3153071"/>
                <a:ext cx="2153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-1942750" y="3153071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4017262" y="4623471"/>
              <a:ext cx="1913106" cy="677937"/>
              <a:chOff x="-3793238" y="4147221"/>
              <a:chExt cx="1913106" cy="677937"/>
            </a:xfrm>
            <a:gradFill>
              <a:gsLst>
                <a:gs pos="17000">
                  <a:srgbClr val="DEA900"/>
                </a:gs>
                <a:gs pos="100000">
                  <a:srgbClr val="FFC000"/>
                </a:gs>
              </a:gsLst>
              <a:lin ang="18900000" scaled="1"/>
            </a:gradFill>
          </p:grpSpPr>
          <p:sp>
            <p:nvSpPr>
              <p:cNvPr id="61" name="직사각형 60"/>
              <p:cNvSpPr/>
              <p:nvPr/>
            </p:nvSpPr>
            <p:spPr>
              <a:xfrm>
                <a:off x="-3793238" y="4147221"/>
                <a:ext cx="1569199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-2558069" y="4147221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3123888" y="1654851"/>
              <a:ext cx="9166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운동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66900" y="2682767"/>
              <a:ext cx="2129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건강기능식품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70088" y="3708275"/>
              <a:ext cx="1628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건강검진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39138" y="4700828"/>
              <a:ext cx="2109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식습관개선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제목 1"/>
            <p:cNvSpPr txBox="1">
              <a:spLocks/>
            </p:cNvSpPr>
            <p:nvPr/>
          </p:nvSpPr>
          <p:spPr>
            <a:xfrm>
              <a:off x="3582237" y="303930"/>
              <a:ext cx="6792723" cy="5459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선호하는 건강관리 방법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6" name="제목 1"/>
            <p:cNvSpPr txBox="1">
              <a:spLocks/>
            </p:cNvSpPr>
            <p:nvPr/>
          </p:nvSpPr>
          <p:spPr>
            <a:xfrm>
              <a:off x="3528390" y="492404"/>
              <a:ext cx="2557399" cy="10624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2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중복응답</a:t>
              </a:r>
              <a:r>
                <a:rPr lang="en-US" altLang="ko-KR" sz="2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%)</a:t>
              </a:r>
              <a:endParaRPr lang="ko-KR" altLang="en-US" sz="2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7" name="제목 1"/>
            <p:cNvSpPr txBox="1">
              <a:spLocks/>
            </p:cNvSpPr>
            <p:nvPr/>
          </p:nvSpPr>
          <p:spPr>
            <a:xfrm>
              <a:off x="6617020" y="1385239"/>
              <a:ext cx="2557399" cy="10624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52.8</a:t>
              </a:r>
              <a:endPara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8" name="제목 1"/>
            <p:cNvSpPr txBox="1">
              <a:spLocks/>
            </p:cNvSpPr>
            <p:nvPr/>
          </p:nvSpPr>
          <p:spPr>
            <a:xfrm>
              <a:off x="6275806" y="2420003"/>
              <a:ext cx="2557399" cy="10624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49.2</a:t>
              </a:r>
              <a:endPara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9" name="제목 1"/>
            <p:cNvSpPr txBox="1">
              <a:spLocks/>
            </p:cNvSpPr>
            <p:nvPr/>
          </p:nvSpPr>
          <p:spPr>
            <a:xfrm>
              <a:off x="5767985" y="3435375"/>
              <a:ext cx="2557399" cy="10624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45.1</a:t>
              </a:r>
              <a:endPara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0" name="제목 1"/>
            <p:cNvSpPr txBox="1">
              <a:spLocks/>
            </p:cNvSpPr>
            <p:nvPr/>
          </p:nvSpPr>
          <p:spPr>
            <a:xfrm>
              <a:off x="5153090" y="4431217"/>
              <a:ext cx="2557399" cy="10624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40.2</a:t>
              </a:r>
              <a:endPara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1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4274075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5148"/>
          <a:stretch/>
        </p:blipFill>
        <p:spPr>
          <a:xfrm rot="20947582">
            <a:off x="618752" y="1818107"/>
            <a:ext cx="6069261" cy="11495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37273"/>
          <a:stretch/>
        </p:blipFill>
        <p:spPr>
          <a:xfrm>
            <a:off x="1021930" y="3092217"/>
            <a:ext cx="5922322" cy="1436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81590"/>
          <a:stretch/>
        </p:blipFill>
        <p:spPr>
          <a:xfrm rot="21428426">
            <a:off x="752852" y="4583276"/>
            <a:ext cx="6460478" cy="11118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92" y="924183"/>
            <a:ext cx="3861026" cy="52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4274075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44441" y="4520072"/>
            <a:ext cx="6962031" cy="1715628"/>
            <a:chOff x="8723556" y="-583626"/>
            <a:chExt cx="5202877" cy="12821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2689" y="-583626"/>
              <a:ext cx="5153744" cy="7049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r="45689" b="76385"/>
            <a:stretch/>
          </p:blipFill>
          <p:spPr>
            <a:xfrm>
              <a:off x="8723556" y="-25899"/>
              <a:ext cx="5080721" cy="724399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568" y="1166881"/>
            <a:ext cx="7591588" cy="31765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16081" y="4855390"/>
            <a:ext cx="1400319" cy="4109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10629" y="5549007"/>
            <a:ext cx="1227772" cy="6252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86971" y="-279314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프로젝트소개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7791" y="2108286"/>
            <a:ext cx="4926304" cy="474971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Health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 Pills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스택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아키텍처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알고리즘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5314" y="-14514"/>
            <a:ext cx="5776686" cy="7109639"/>
          </a:xfrm>
          <a:prstGeom prst="rect">
            <a:avLst/>
          </a:prstGeom>
          <a:gradFill flip="none" rotWithShape="1">
            <a:gsLst>
              <a:gs pos="0">
                <a:srgbClr val="6A52FE"/>
              </a:gs>
              <a:gs pos="100000">
                <a:srgbClr val="1489F4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45600" dirty="0" smtClean="0">
                <a:solidFill>
                  <a:srgbClr val="EDEFF9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 02</a:t>
            </a:r>
            <a:endParaRPr lang="ko-KR" altLang="en-US" sz="45600" dirty="0">
              <a:solidFill>
                <a:srgbClr val="EDEFF9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82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272860" y="1086882"/>
            <a:ext cx="36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나를 위한 맞춤 추천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4274075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111" y="2236078"/>
            <a:ext cx="1620000" cy="14946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490" y="2183685"/>
            <a:ext cx="1620000" cy="16668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582" y="2102710"/>
            <a:ext cx="1620000" cy="17147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71883" y="3864507"/>
            <a:ext cx="970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</a:t>
            </a:r>
            <a:endParaRPr lang="en-US" altLang="ko-KR" sz="3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29903" y="3939685"/>
            <a:ext cx="1295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영양제</a:t>
            </a:r>
            <a:endParaRPr lang="en-US" altLang="ko-KR" sz="3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75316" y="3939685"/>
            <a:ext cx="1712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일정 관리</a:t>
            </a:r>
            <a:endParaRPr lang="en-US" altLang="ko-KR" sz="3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1548962" y="-424992"/>
            <a:ext cx="9094076" cy="8729353"/>
            <a:chOff x="1366600" y="-682247"/>
            <a:chExt cx="9094076" cy="8729353"/>
          </a:xfrm>
        </p:grpSpPr>
        <p:grpSp>
          <p:nvGrpSpPr>
            <p:cNvPr id="27" name="그룹 26"/>
            <p:cNvGrpSpPr/>
            <p:nvPr/>
          </p:nvGrpSpPr>
          <p:grpSpPr>
            <a:xfrm>
              <a:off x="1731323" y="-682247"/>
              <a:ext cx="8729353" cy="8729353"/>
              <a:chOff x="-6382242" y="403798"/>
              <a:chExt cx="7574459" cy="7574459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382242" y="403798"/>
                <a:ext cx="7574459" cy="7574459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4352" b="88796" l="5463" r="95093">
                            <a14:foregroundMark x1="24444" y1="62963" x2="24444" y2="62963"/>
                            <a14:foregroundMark x1="50185" y1="48611" x2="50185" y2="48611"/>
                            <a14:foregroundMark x1="48148" y1="40185" x2="48148" y2="40185"/>
                            <a14:foregroundMark x1="79722" y1="57963" x2="79722" y2="57963"/>
                          </a14:backgroundRemoval>
                        </a14:imgEffect>
                      </a14:imgLayer>
                    </a14:imgProps>
                  </a:ext>
                </a:extLst>
              </a:blip>
              <a:srcRect l="7904" t="21942" r="4908" b="17431"/>
              <a:stretch/>
            </p:blipFill>
            <p:spPr>
              <a:xfrm>
                <a:off x="-5155036" y="1671657"/>
                <a:ext cx="5120045" cy="3560296"/>
              </a:xfrm>
              <a:prstGeom prst="rect">
                <a:avLst/>
              </a:prstGeom>
            </p:spPr>
          </p:pic>
        </p:grpSp>
        <p:grpSp>
          <p:nvGrpSpPr>
            <p:cNvPr id="26" name="그룹 25"/>
            <p:cNvGrpSpPr/>
            <p:nvPr/>
          </p:nvGrpSpPr>
          <p:grpSpPr>
            <a:xfrm rot="20223460">
              <a:off x="1366600" y="1230873"/>
              <a:ext cx="1232089" cy="2430942"/>
              <a:chOff x="-5408526" y="9113"/>
              <a:chExt cx="1519236" cy="2997491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-5408526" y="9113"/>
                <a:ext cx="1519236" cy="2997491"/>
                <a:chOff x="11806990" y="-3133986"/>
                <a:chExt cx="6379300" cy="12586519"/>
              </a:xfrm>
            </p:grpSpPr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19821" y="-1288806"/>
                  <a:ext cx="4753638" cy="8611802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06990" y="-3133986"/>
                  <a:ext cx="6379300" cy="12586519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5016979" y="1043751"/>
                <a:ext cx="747127" cy="821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4668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1329</Words>
  <Application>Microsoft Office PowerPoint</Application>
  <PresentationFormat>와이드스크린</PresentationFormat>
  <Paragraphs>273</Paragraphs>
  <Slides>32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Haettenschweiler</vt:lpstr>
      <vt:lpstr>조선일보명조</vt:lpstr>
      <vt:lpstr>맑은 고딕</vt:lpstr>
      <vt:lpstr>나눔스퀘어_ac</vt:lpstr>
      <vt:lpstr>코트라 볼드체</vt:lpstr>
      <vt:lpstr>Arial</vt:lpstr>
      <vt:lpstr>Arial Unicode MS</vt:lpstr>
      <vt:lpstr>나눔스퀘어_ac Light</vt:lpstr>
      <vt:lpstr>타이포_쌍문동 B</vt:lpstr>
      <vt:lpstr>나눔스퀘어_ac Bold</vt:lpstr>
      <vt:lpstr>나눔스퀘어_ac ExtraBold</vt:lpstr>
      <vt:lpstr>Office 테마</vt:lpstr>
      <vt:lpstr>PowerPoint 프레젠테이션</vt:lpstr>
      <vt:lpstr>PowerPoint 프레젠테이션</vt:lpstr>
      <vt:lpstr>기획의도</vt:lpstr>
      <vt:lpstr>PowerPoint 프레젠테이션</vt:lpstr>
      <vt:lpstr>PowerPoint 프레젠테이션</vt:lpstr>
      <vt:lpstr>PowerPoint 프레젠테이션</vt:lpstr>
      <vt:lpstr>PowerPoint 프레젠테이션</vt:lpstr>
      <vt:lpstr>프로젝트소개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UCC</vt:lpstr>
      <vt:lpstr>PowerPoint 프레젠테이션</vt:lpstr>
      <vt:lpstr>라이브 시연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Drinkus</dc:title>
  <dc:creator>multicampus</dc:creator>
  <cp:lastModifiedBy>multicampus</cp:lastModifiedBy>
  <cp:revision>271</cp:revision>
  <dcterms:created xsi:type="dcterms:W3CDTF">2022-07-27T04:15:51Z</dcterms:created>
  <dcterms:modified xsi:type="dcterms:W3CDTF">2022-10-07T04:23:14Z</dcterms:modified>
</cp:coreProperties>
</file>